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theme/themeOverride10.xml" ContentType="application/vnd.openxmlformats-officedocument.themeOverride+xml"/>
  <Override PartName="/ppt/notesSlides/notesSlide20.xml" ContentType="application/vnd.openxmlformats-officedocument.presentationml.notesSlide+xml"/>
  <Override PartName="/ppt/theme/themeOverride11.xml" ContentType="application/vnd.openxmlformats-officedocument.themeOverride+xml"/>
  <Override PartName="/ppt/notesSlides/notesSlide21.xml" ContentType="application/vnd.openxmlformats-officedocument.presentationml.notesSlide+xml"/>
  <Override PartName="/ppt/theme/themeOverride12.xml" ContentType="application/vnd.openxmlformats-officedocument.themeOverride+xml"/>
  <Override PartName="/ppt/notesSlides/notesSlide22.xml" ContentType="application/vnd.openxmlformats-officedocument.presentationml.notesSlide+xml"/>
  <Override PartName="/ppt/theme/themeOverride13.xml" ContentType="application/vnd.openxmlformats-officedocument.themeOverride+xml"/>
  <Override PartName="/ppt/notesSlides/notesSlide23.xml" ContentType="application/vnd.openxmlformats-officedocument.presentationml.notesSlide+xml"/>
  <Override PartName="/ppt/theme/themeOverride14.xml" ContentType="application/vnd.openxmlformats-officedocument.themeOverride+xml"/>
  <Override PartName="/ppt/notesSlides/notesSlide24.xml" ContentType="application/vnd.openxmlformats-officedocument.presentationml.notesSlide+xml"/>
  <Override PartName="/ppt/theme/themeOverride1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6.xml" ContentType="application/vnd.openxmlformats-officedocument.themeOverride+xml"/>
  <Override PartName="/ppt/notesSlides/notesSlide28.xml" ContentType="application/vnd.openxmlformats-officedocument.presentationml.notesSlide+xml"/>
  <Override PartName="/ppt/theme/themeOverride17.xml" ContentType="application/vnd.openxmlformats-officedocument.themeOverride+xml"/>
  <Override PartName="/ppt/notesSlides/notesSlide29.xml" ContentType="application/vnd.openxmlformats-officedocument.presentationml.notesSlide+xml"/>
  <Override PartName="/ppt/theme/themeOverride18.xml" ContentType="application/vnd.openxmlformats-officedocument.themeOverride+xml"/>
  <Override PartName="/ppt/notesSlides/notesSlide30.xml" ContentType="application/vnd.openxmlformats-officedocument.presentationml.notesSlide+xml"/>
  <Override PartName="/ppt/theme/themeOverride19.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20.xml" ContentType="application/vnd.openxmlformats-officedocument.themeOverride+xml"/>
  <Override PartName="/ppt/notesSlides/notesSlide33.xml" ContentType="application/vnd.openxmlformats-officedocument.presentationml.notesSlide+xml"/>
  <Override PartName="/ppt/theme/themeOverride21.xml" ContentType="application/vnd.openxmlformats-officedocument.themeOverride+xml"/>
  <Override PartName="/ppt/notesSlides/notesSlide34.xml" ContentType="application/vnd.openxmlformats-officedocument.presentationml.notesSlide+xml"/>
  <Override PartName="/ppt/theme/themeOverride22.xml" ContentType="application/vnd.openxmlformats-officedocument.themeOverride+xml"/>
  <Override PartName="/ppt/notesSlides/notesSlide35.xml" ContentType="application/vnd.openxmlformats-officedocument.presentationml.notesSlide+xml"/>
  <Override PartName="/ppt/theme/themeOverride23.xml" ContentType="application/vnd.openxmlformats-officedocument.themeOverride+xml"/>
  <Override PartName="/ppt/notesSlides/notesSlide36.xml" ContentType="application/vnd.openxmlformats-officedocument.presentationml.notesSlide+xml"/>
  <Override PartName="/ppt/theme/themeOverride24.xml" ContentType="application/vnd.openxmlformats-officedocument.themeOverride+xml"/>
  <Override PartName="/ppt/notesSlides/notesSlide37.xml" ContentType="application/vnd.openxmlformats-officedocument.presentationml.notesSlide+xml"/>
  <Override PartName="/ppt/theme/themeOverride2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55" r:id="rId3"/>
    <p:sldId id="269" r:id="rId4"/>
    <p:sldId id="390" r:id="rId5"/>
    <p:sldId id="391" r:id="rId6"/>
    <p:sldId id="392" r:id="rId7"/>
    <p:sldId id="265" r:id="rId8"/>
    <p:sldId id="266" r:id="rId9"/>
    <p:sldId id="267" r:id="rId10"/>
    <p:sldId id="268" r:id="rId11"/>
    <p:sldId id="356" r:id="rId12"/>
    <p:sldId id="371" r:id="rId13"/>
    <p:sldId id="357" r:id="rId14"/>
    <p:sldId id="359" r:id="rId15"/>
    <p:sldId id="360" r:id="rId16"/>
    <p:sldId id="361" r:id="rId17"/>
    <p:sldId id="261" r:id="rId18"/>
    <p:sldId id="262" r:id="rId19"/>
    <p:sldId id="358" r:id="rId20"/>
    <p:sldId id="362" r:id="rId21"/>
    <p:sldId id="363" r:id="rId22"/>
    <p:sldId id="364" r:id="rId23"/>
    <p:sldId id="365" r:id="rId24"/>
    <p:sldId id="367" r:id="rId25"/>
    <p:sldId id="372" r:id="rId26"/>
    <p:sldId id="264" r:id="rId27"/>
    <p:sldId id="258" r:id="rId28"/>
    <p:sldId id="366" r:id="rId29"/>
    <p:sldId id="368" r:id="rId30"/>
    <p:sldId id="369" r:id="rId31"/>
    <p:sldId id="370" r:id="rId32"/>
    <p:sldId id="259" r:id="rId33"/>
    <p:sldId id="373" r:id="rId34"/>
    <p:sldId id="374" r:id="rId35"/>
    <p:sldId id="379" r:id="rId36"/>
    <p:sldId id="376" r:id="rId37"/>
    <p:sldId id="377" r:id="rId38"/>
    <p:sldId id="378" r:id="rId39"/>
    <p:sldId id="380" r:id="rId40"/>
    <p:sldId id="382" r:id="rId41"/>
    <p:sldId id="386" r:id="rId42"/>
    <p:sldId id="387" r:id="rId43"/>
    <p:sldId id="263" r:id="rId44"/>
    <p:sldId id="388" r:id="rId45"/>
    <p:sldId id="395" r:id="rId46"/>
    <p:sldId id="396" r:id="rId47"/>
    <p:sldId id="397" r:id="rId48"/>
    <p:sldId id="398" r:id="rId49"/>
    <p:sldId id="399" r:id="rId50"/>
    <p:sldId id="400" r:id="rId51"/>
    <p:sldId id="401" r:id="rId52"/>
    <p:sldId id="394" r:id="rId53"/>
    <p:sldId id="257" r:id="rId54"/>
  </p:sldIdLst>
  <p:sldSz cx="14630400" cy="8229600"/>
  <p:notesSz cx="7315200" cy="96012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8EF67"/>
    <a:srgbClr val="66FFCC"/>
    <a:srgbClr val="FF5050"/>
    <a:srgbClr val="D9BDAE"/>
    <a:srgbClr val="FF66CC"/>
    <a:srgbClr val="FF00FF"/>
    <a:srgbClr val="FFFF66"/>
    <a:srgbClr val="FF00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1061" y="30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0" d="100"/>
          <a:sy n="60" d="100"/>
        </p:scale>
        <p:origin x="317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570BEB-3422-A1ED-3EB7-D4E14225F372}"/>
              </a:ext>
            </a:extLst>
          </p:cNvPr>
          <p:cNvSpPr>
            <a:spLocks noGrp="1"/>
          </p:cNvSpPr>
          <p:nvPr>
            <p:ph type="hdr" sz="quarter"/>
          </p:nvPr>
        </p:nvSpPr>
        <p:spPr>
          <a:xfrm>
            <a:off x="0" y="0"/>
            <a:ext cx="3169356" cy="481310"/>
          </a:xfrm>
          <a:prstGeom prst="rect">
            <a:avLst/>
          </a:prstGeom>
        </p:spPr>
        <p:txBody>
          <a:bodyPr vert="horz" lIns="67666" tIns="33833" rIns="67666" bIns="33833" rtlCol="0"/>
          <a:lstStyle>
            <a:lvl1pPr algn="l">
              <a:defRPr sz="900"/>
            </a:lvl1pPr>
          </a:lstStyle>
          <a:p>
            <a:endParaRPr lang="en-IN"/>
          </a:p>
        </p:txBody>
      </p:sp>
      <p:sp>
        <p:nvSpPr>
          <p:cNvPr id="3" name="Date Placeholder 2">
            <a:extLst>
              <a:ext uri="{FF2B5EF4-FFF2-40B4-BE49-F238E27FC236}">
                <a16:creationId xmlns:a16="http://schemas.microsoft.com/office/drawing/2014/main" id="{B710D9D6-B704-10F9-81E7-B024AE6E4DA1}"/>
              </a:ext>
            </a:extLst>
          </p:cNvPr>
          <p:cNvSpPr>
            <a:spLocks noGrp="1"/>
          </p:cNvSpPr>
          <p:nvPr>
            <p:ph type="dt" sz="quarter" idx="1"/>
          </p:nvPr>
        </p:nvSpPr>
        <p:spPr>
          <a:xfrm>
            <a:off x="4143023" y="0"/>
            <a:ext cx="3170767" cy="481310"/>
          </a:xfrm>
          <a:prstGeom prst="rect">
            <a:avLst/>
          </a:prstGeom>
        </p:spPr>
        <p:txBody>
          <a:bodyPr vert="horz" lIns="67666" tIns="33833" rIns="67666" bIns="33833" rtlCol="0"/>
          <a:lstStyle>
            <a:lvl1pPr algn="r">
              <a:defRPr sz="900"/>
            </a:lvl1pPr>
          </a:lstStyle>
          <a:p>
            <a:fld id="{379C3DA3-EA70-4EA5-A811-204190262435}" type="datetimeFigureOut">
              <a:rPr lang="en-IN" smtClean="0"/>
              <a:t>06-07-2025</a:t>
            </a:fld>
            <a:endParaRPr lang="en-IN"/>
          </a:p>
        </p:txBody>
      </p:sp>
      <p:sp>
        <p:nvSpPr>
          <p:cNvPr id="4" name="Footer Placeholder 3">
            <a:extLst>
              <a:ext uri="{FF2B5EF4-FFF2-40B4-BE49-F238E27FC236}">
                <a16:creationId xmlns:a16="http://schemas.microsoft.com/office/drawing/2014/main" id="{0C58A2EB-61D2-37BF-1120-B4EB8FC2AC76}"/>
              </a:ext>
            </a:extLst>
          </p:cNvPr>
          <p:cNvSpPr>
            <a:spLocks noGrp="1"/>
          </p:cNvSpPr>
          <p:nvPr>
            <p:ph type="ftr" sz="quarter" idx="2"/>
          </p:nvPr>
        </p:nvSpPr>
        <p:spPr>
          <a:xfrm>
            <a:off x="0" y="9119890"/>
            <a:ext cx="3169356" cy="481310"/>
          </a:xfrm>
          <a:prstGeom prst="rect">
            <a:avLst/>
          </a:prstGeom>
        </p:spPr>
        <p:txBody>
          <a:bodyPr vert="horz" lIns="67666" tIns="33833" rIns="67666" bIns="33833" rtlCol="0" anchor="b"/>
          <a:lstStyle>
            <a:lvl1pPr algn="l">
              <a:defRPr sz="900"/>
            </a:lvl1pPr>
          </a:lstStyle>
          <a:p>
            <a:endParaRPr lang="en-IN"/>
          </a:p>
        </p:txBody>
      </p:sp>
      <p:sp>
        <p:nvSpPr>
          <p:cNvPr id="5" name="Slide Number Placeholder 4">
            <a:extLst>
              <a:ext uri="{FF2B5EF4-FFF2-40B4-BE49-F238E27FC236}">
                <a16:creationId xmlns:a16="http://schemas.microsoft.com/office/drawing/2014/main" id="{1A06009B-BBA2-CD04-AB34-7270C5C709F6}"/>
              </a:ext>
            </a:extLst>
          </p:cNvPr>
          <p:cNvSpPr>
            <a:spLocks noGrp="1"/>
          </p:cNvSpPr>
          <p:nvPr>
            <p:ph type="sldNum" sz="quarter" idx="3"/>
          </p:nvPr>
        </p:nvSpPr>
        <p:spPr>
          <a:xfrm>
            <a:off x="4143023" y="9119890"/>
            <a:ext cx="3170767" cy="481310"/>
          </a:xfrm>
          <a:prstGeom prst="rect">
            <a:avLst/>
          </a:prstGeom>
        </p:spPr>
        <p:txBody>
          <a:bodyPr vert="horz" lIns="67666" tIns="33833" rIns="67666" bIns="33833" rtlCol="0" anchor="b"/>
          <a:lstStyle>
            <a:lvl1pPr algn="r">
              <a:defRPr sz="900"/>
            </a:lvl1pPr>
          </a:lstStyle>
          <a:p>
            <a:fld id="{674870D4-C2B1-4CCA-9281-4F34995EF7CD}" type="slidenum">
              <a:rPr lang="en-IN" smtClean="0"/>
              <a:t>‹#›</a:t>
            </a:fld>
            <a:endParaRPr lang="en-IN"/>
          </a:p>
        </p:txBody>
      </p:sp>
    </p:spTree>
    <p:extLst>
      <p:ext uri="{BB962C8B-B14F-4D97-AF65-F5344CB8AC3E}">
        <p14:creationId xmlns:p14="http://schemas.microsoft.com/office/powerpoint/2010/main" val="21592669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73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70565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83639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10640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98626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74182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47166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94149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80887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794598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4041273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3840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8353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95884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65108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544711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1271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09541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26961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32043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0883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365439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80525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53881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399774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019699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42868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4069582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2996200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658465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811262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34855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115256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96132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528891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42491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94895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450085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327082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686832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66887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1192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123471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7666" tIns="33833" rIns="67666" bIns="33833"/>
          <a:lstStyle/>
          <a:p>
            <a:endParaRPr lang="en-US" dirty="0"/>
          </a:p>
        </p:txBody>
      </p:sp>
    </p:spTree>
    <p:extLst>
      <p:ext uri="{BB962C8B-B14F-4D97-AF65-F5344CB8AC3E}">
        <p14:creationId xmlns:p14="http://schemas.microsoft.com/office/powerpoint/2010/main" val="704633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B379713-DE3E-6238-FA55-80CEB6DE7404}"/>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endParaRPr lang="en-IN"/>
          </a:p>
        </p:txBody>
      </p:sp>
      <p:sp>
        <p:nvSpPr>
          <p:cNvPr id="10" name="Slide Number Placeholder 9">
            <a:extLst>
              <a:ext uri="{FF2B5EF4-FFF2-40B4-BE49-F238E27FC236}">
                <a16:creationId xmlns:a16="http://schemas.microsoft.com/office/drawing/2014/main" id="{85B2AB30-C3E8-FFB8-9793-3B79FBEA4336}"/>
              </a:ext>
            </a:extLst>
          </p:cNvPr>
          <p:cNvSpPr>
            <a:spLocks noGrp="1"/>
          </p:cNvSpPr>
          <p:nvPr>
            <p:ph type="sldNum" sz="quarter" idx="11"/>
          </p:nvPr>
        </p:nvSpPr>
        <p:spPr/>
        <p:txBody>
          <a:bodyPr/>
          <a:lstStyle/>
          <a:p>
            <a:r>
              <a:rPr lang="en-IN" dirty="0"/>
              <a:t>&lt;#&gt;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5840" y="196177"/>
            <a:ext cx="12618720" cy="886867"/>
          </a:xfrm>
          <a:prstGeom prst="rect">
            <a:avLst/>
          </a:prstGeom>
        </p:spPr>
        <p:txBody>
          <a:bodyPr>
            <a:normAutofit/>
          </a:bodyPr>
          <a:lstStyle>
            <a:lvl1pPr>
              <a:defRPr sz="4320"/>
            </a:lvl1pPr>
          </a:lstStyle>
          <a:p>
            <a:r>
              <a:rPr lang="en-US" dirty="0"/>
              <a:t>Click to edit Master title style</a:t>
            </a:r>
          </a:p>
        </p:txBody>
      </p:sp>
      <p:sp>
        <p:nvSpPr>
          <p:cNvPr id="4" name="Slide Number Placeholder 3">
            <a:extLst>
              <a:ext uri="{FF2B5EF4-FFF2-40B4-BE49-F238E27FC236}">
                <a16:creationId xmlns:a16="http://schemas.microsoft.com/office/drawing/2014/main" id="{D4640336-9593-E031-8097-8ADDABD10775}"/>
              </a:ext>
            </a:extLst>
          </p:cNvPr>
          <p:cNvSpPr>
            <a:spLocks noGrp="1"/>
          </p:cNvSpPr>
          <p:nvPr>
            <p:ph type="sldNum" sz="quarter" idx="11"/>
          </p:nvPr>
        </p:nvSpPr>
        <p:spPr/>
        <p:txBody>
          <a:bodyPr/>
          <a:lstStyle/>
          <a:p>
            <a:r>
              <a:rPr lang="en-IN" dirty="0"/>
              <a:t>&lt;#&gt;</a:t>
            </a:r>
          </a:p>
        </p:txBody>
      </p:sp>
    </p:spTree>
    <p:extLst>
      <p:ext uri="{BB962C8B-B14F-4D97-AF65-F5344CB8AC3E}">
        <p14:creationId xmlns:p14="http://schemas.microsoft.com/office/powerpoint/2010/main" val="177776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EFAULT">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E887DA-98E2-8071-CF92-6073D9AF4B3A}"/>
              </a:ext>
            </a:extLst>
          </p:cNvPr>
          <p:cNvSpPr>
            <a:spLocks noGrp="1"/>
          </p:cNvSpPr>
          <p:nvPr>
            <p:ph type="sldNum" sz="quarter" idx="11"/>
          </p:nvPr>
        </p:nvSpPr>
        <p:spPr/>
        <p:txBody>
          <a:bodyPr/>
          <a:lstStyle/>
          <a:p>
            <a:r>
              <a:rPr lang="en-IN"/>
              <a:t>&lt;#&gt;</a:t>
            </a:r>
            <a:endParaRPr lang="en-IN" dirty="0"/>
          </a:p>
        </p:txBody>
      </p:sp>
      <p:sp>
        <p:nvSpPr>
          <p:cNvPr id="4" name="Title 3">
            <a:extLst>
              <a:ext uri="{FF2B5EF4-FFF2-40B4-BE49-F238E27FC236}">
                <a16:creationId xmlns:a16="http://schemas.microsoft.com/office/drawing/2014/main" id="{B398F95E-5000-8CFD-0DCE-67DA3ED332AD}"/>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4530029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C74CACD-2E4C-7CAF-F685-C5C4DACC0867}"/>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400" b="1">
                <a:solidFill>
                  <a:srgbClr val="D9BDAE"/>
                </a:solidFill>
              </a:defRPr>
            </a:lvl1pPr>
          </a:lstStyle>
          <a:p>
            <a:r>
              <a:rPr lang="en-IN" dirty="0"/>
              <a:t>&lt;#&gt;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9.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3" Type="http://schemas.openxmlformats.org/officeDocument/2006/relationships/image" Target="../media/image4.svg"/><Relationship Id="rId18" Type="http://schemas.openxmlformats.org/officeDocument/2006/relationships/image" Target="../media/image9.png"/><Relationship Id="rId26" Type="http://schemas.openxmlformats.org/officeDocument/2006/relationships/image" Target="../media/image17.png"/><Relationship Id="rId21" Type="http://schemas.openxmlformats.org/officeDocument/2006/relationships/image" Target="../media/image12.svg"/><Relationship Id="rId34" Type="http://schemas.openxmlformats.org/officeDocument/2006/relationships/slide" Target="slide17.xml"/><Relationship Id="rId7" Type="http://schemas.openxmlformats.org/officeDocument/2006/relationships/slide" Target="slide52.xml"/><Relationship Id="rId12" Type="http://schemas.openxmlformats.org/officeDocument/2006/relationships/image" Target="../media/image3.png"/><Relationship Id="rId17" Type="http://schemas.openxmlformats.org/officeDocument/2006/relationships/image" Target="../media/image8.svg"/><Relationship Id="rId25" Type="http://schemas.openxmlformats.org/officeDocument/2006/relationships/image" Target="../media/image16.svg"/><Relationship Id="rId33" Type="http://schemas.openxmlformats.org/officeDocument/2006/relationships/image" Target="../media/image24.svg"/><Relationship Id="rId38" Type="http://schemas.openxmlformats.org/officeDocument/2006/relationships/slide" Target="slide44.xml"/><Relationship Id="rId2" Type="http://schemas.openxmlformats.org/officeDocument/2006/relationships/notesSlide" Target="../notesSlides/notesSlide2.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14.xml"/><Relationship Id="rId24" Type="http://schemas.openxmlformats.org/officeDocument/2006/relationships/image" Target="../media/image15.png"/><Relationship Id="rId32" Type="http://schemas.openxmlformats.org/officeDocument/2006/relationships/image" Target="../media/image23.png"/><Relationship Id="rId37" Type="http://schemas.openxmlformats.org/officeDocument/2006/relationships/image" Target="../media/image26.png"/><Relationship Id="rId5" Type="http://schemas.openxmlformats.org/officeDocument/2006/relationships/slide" Target="slide43.xml"/><Relationship Id="rId15" Type="http://schemas.openxmlformats.org/officeDocument/2006/relationships/image" Target="../media/image6.svg"/><Relationship Id="rId23" Type="http://schemas.openxmlformats.org/officeDocument/2006/relationships/image" Target="../media/image14.svg"/><Relationship Id="rId28" Type="http://schemas.openxmlformats.org/officeDocument/2006/relationships/image" Target="../media/image19.png"/><Relationship Id="rId36" Type="http://schemas.microsoft.com/office/2007/relationships/hdphoto" Target="../media/hdphoto1.wdp"/><Relationship Id="rId10" Type="http://schemas.openxmlformats.org/officeDocument/2006/relationships/slide" Target="slide11.xml"/><Relationship Id="rId19" Type="http://schemas.openxmlformats.org/officeDocument/2006/relationships/image" Target="../media/image10.svg"/><Relationship Id="rId31" Type="http://schemas.openxmlformats.org/officeDocument/2006/relationships/image" Target="../media/image22.svg"/><Relationship Id="rId4" Type="http://schemas.openxmlformats.org/officeDocument/2006/relationships/slide" Target="slide32.xml"/><Relationship Id="rId9" Type="http://schemas.openxmlformats.org/officeDocument/2006/relationships/slide" Target="slide7.xm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svg"/><Relationship Id="rId30" Type="http://schemas.openxmlformats.org/officeDocument/2006/relationships/image" Target="../media/image21.png"/><Relationship Id="rId35" Type="http://schemas.openxmlformats.org/officeDocument/2006/relationships/image" Target="../media/image25.png"/><Relationship Id="rId8" Type="http://schemas.openxmlformats.org/officeDocument/2006/relationships/slide" Target="slide3.xml"/><Relationship Id="rId3"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10.xml"/><Relationship Id="rId5"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38.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13.xml"/><Relationship Id="rId5" Type="http://schemas.openxmlformats.org/officeDocument/2006/relationships/image" Target="../media/image3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gi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0.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2.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63.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6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68.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2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71.emf"/><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Text 2"/>
          <p:cNvSpPr/>
          <p:nvPr/>
        </p:nvSpPr>
        <p:spPr>
          <a:xfrm>
            <a:off x="6167198" y="636364"/>
            <a:ext cx="7477601" cy="2499598"/>
          </a:xfrm>
          <a:prstGeom prst="rect">
            <a:avLst/>
          </a:prstGeom>
          <a:noFill/>
          <a:ln/>
        </p:spPr>
        <p:txBody>
          <a:bodyPr wrap="square" rtlCol="0" anchor="t"/>
          <a:lstStyle/>
          <a:p>
            <a:pPr marL="0" indent="0" algn="ctr">
              <a:lnSpc>
                <a:spcPts val="6561"/>
              </a:lnSpc>
              <a:buNone/>
            </a:pPr>
            <a:r>
              <a:rPr lang="en-US" sz="6000" b="1" i="1" dirty="0">
                <a:solidFill>
                  <a:srgbClr val="FFFF00"/>
                </a:solidFill>
                <a:latin typeface="Century Gothic" panose="020B0502020202020204" pitchFamily="34" charset="0"/>
                <a:ea typeface="Gelasio" pitchFamily="34" charset="-122"/>
                <a:cs typeface="Gelasio" pitchFamily="34" charset="-120"/>
              </a:rPr>
              <a:t>Presentation on “Retail Analysis” Capstone Project</a:t>
            </a:r>
            <a:endParaRPr lang="en-US" sz="6000" b="1" i="1" dirty="0">
              <a:solidFill>
                <a:srgbClr val="FFFF00"/>
              </a:solidFill>
              <a:latin typeface="Century Gothic" panose="020B0502020202020204" pitchFamily="34" charset="0"/>
            </a:endParaRPr>
          </a:p>
        </p:txBody>
      </p:sp>
      <p:sp>
        <p:nvSpPr>
          <p:cNvPr id="5" name="Text 3"/>
          <p:cNvSpPr/>
          <p:nvPr/>
        </p:nvSpPr>
        <p:spPr>
          <a:xfrm>
            <a:off x="6327219" y="3772325"/>
            <a:ext cx="7477601" cy="2499598"/>
          </a:xfrm>
          <a:prstGeom prst="rect">
            <a:avLst/>
          </a:prstGeom>
          <a:noFill/>
          <a:ln/>
        </p:spPr>
        <p:txBody>
          <a:bodyPr wrap="square" rtlCol="0" anchor="t"/>
          <a:lstStyle/>
          <a:p>
            <a:pPr marL="0" indent="0" algn="just">
              <a:lnSpc>
                <a:spcPts val="2799"/>
              </a:lnSpc>
              <a:buNone/>
            </a:pPr>
            <a:r>
              <a:rPr lang="en-US" sz="2000" dirty="0">
                <a:solidFill>
                  <a:srgbClr val="C9C2C0"/>
                </a:solidFill>
                <a:latin typeface="Gelasio" pitchFamily="34" charset="0"/>
                <a:ea typeface="Gelasio" pitchFamily="34" charset="-122"/>
                <a:cs typeface="Gelasio" pitchFamily="34" charset="-120"/>
              </a:rPr>
              <a:t>With the right insights, retailers can boost sales, optimize inventory, and create a customized customer experience. This project aims to offer a comprehensive analysis to help retail stakeholders make data-driven decisions, targeting everything from customer preferences to product line revenue.</a:t>
            </a:r>
            <a:endParaRPr lang="en-US" sz="2000" dirty="0"/>
          </a:p>
        </p:txBody>
      </p:sp>
      <p:sp>
        <p:nvSpPr>
          <p:cNvPr id="6" name="Shape 4"/>
          <p:cNvSpPr/>
          <p:nvPr/>
        </p:nvSpPr>
        <p:spPr>
          <a:xfrm>
            <a:off x="6319599" y="6366867"/>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7" name="Image 0" descr="preencoded.png"/>
          <p:cNvPicPr>
            <a:picLocks noChangeAspect="1"/>
          </p:cNvPicPr>
          <p:nvPr/>
        </p:nvPicPr>
        <p:blipFill>
          <a:blip r:embed="rId3"/>
          <a:stretch>
            <a:fillRect/>
          </a:stretch>
        </p:blipFill>
        <p:spPr>
          <a:xfrm>
            <a:off x="6327219" y="6374487"/>
            <a:ext cx="340162" cy="340162"/>
          </a:xfrm>
          <a:prstGeom prst="rect">
            <a:avLst/>
          </a:prstGeom>
        </p:spPr>
      </p:pic>
      <p:sp>
        <p:nvSpPr>
          <p:cNvPr id="8" name="Text 5"/>
          <p:cNvSpPr/>
          <p:nvPr/>
        </p:nvSpPr>
        <p:spPr>
          <a:xfrm>
            <a:off x="6786086" y="6350197"/>
            <a:ext cx="3337628" cy="475145"/>
          </a:xfrm>
          <a:prstGeom prst="rect">
            <a:avLst/>
          </a:prstGeom>
          <a:noFill/>
          <a:ln/>
        </p:spPr>
        <p:txBody>
          <a:bodyPr wrap="none" rtlCol="0" anchor="t"/>
          <a:lstStyle/>
          <a:p>
            <a:pPr marL="0" indent="0" algn="l">
              <a:lnSpc>
                <a:spcPts val="3062"/>
              </a:lnSpc>
              <a:buNone/>
            </a:pPr>
            <a:r>
              <a:rPr lang="en-US" sz="2000" b="1" i="1" dirty="0">
                <a:solidFill>
                  <a:schemeClr val="bg1"/>
                </a:solidFill>
                <a:latin typeface="Gelasio" pitchFamily="34" charset="0"/>
                <a:ea typeface="Gelasio" pitchFamily="34" charset="-122"/>
                <a:cs typeface="Gelasio" pitchFamily="34" charset="-120"/>
              </a:rPr>
              <a:t>by Aditya Swarnakar</a:t>
            </a:r>
            <a:endParaRPr lang="en-US" sz="2000" i="1" dirty="0">
              <a:solidFill>
                <a:schemeClr val="bg1"/>
              </a:solidFill>
            </a:endParaRPr>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10" name="Slide Number Placeholder 9">
            <a:extLst>
              <a:ext uri="{FF2B5EF4-FFF2-40B4-BE49-F238E27FC236}">
                <a16:creationId xmlns:a16="http://schemas.microsoft.com/office/drawing/2014/main" id="{83D6B9BA-52BC-B01A-CA78-2E6F104BC79C}"/>
              </a:ext>
            </a:extLst>
          </p:cNvPr>
          <p:cNvSpPr>
            <a:spLocks noGrp="1"/>
          </p:cNvSpPr>
          <p:nvPr>
            <p:ph type="sldNum" sz="quarter" idx="11"/>
          </p:nvPr>
        </p:nvSpPr>
        <p:spPr>
          <a:xfrm>
            <a:off x="13214043" y="7603969"/>
            <a:ext cx="1181554" cy="438150"/>
          </a:xfrm>
        </p:spPr>
        <p:txBody>
          <a:bodyPr/>
          <a:lstStyle/>
          <a:p>
            <a:r>
              <a:rPr lang="en-IN" b="1" dirty="0">
                <a:solidFill>
                  <a:srgbClr val="D9BDAE"/>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6" name="Table 5">
            <a:extLst>
              <a:ext uri="{FF2B5EF4-FFF2-40B4-BE49-F238E27FC236}">
                <a16:creationId xmlns:a16="http://schemas.microsoft.com/office/drawing/2014/main" id="{ADB33D74-4711-1029-2025-0D28F3CEB653}"/>
              </a:ext>
            </a:extLst>
          </p:cNvPr>
          <p:cNvGraphicFramePr>
            <a:graphicFrameLocks noGrp="1"/>
          </p:cNvGraphicFramePr>
          <p:nvPr>
            <p:extLst>
              <p:ext uri="{D42A27DB-BD31-4B8C-83A1-F6EECF244321}">
                <p14:modId xmlns:p14="http://schemas.microsoft.com/office/powerpoint/2010/main" val="226296121"/>
              </p:ext>
            </p:extLst>
          </p:nvPr>
        </p:nvGraphicFramePr>
        <p:xfrm>
          <a:off x="485310" y="333176"/>
          <a:ext cx="13659780" cy="2175460"/>
        </p:xfrm>
        <a:graphic>
          <a:graphicData uri="http://schemas.openxmlformats.org/drawingml/2006/table">
            <a:tbl>
              <a:tblPr firstRow="1" firstCol="1" bandRow="1" bandCol="1">
                <a:solidFill>
                  <a:schemeClr val="tx1"/>
                </a:solidFill>
                <a:tableStyleId>{5C22544A-7EE6-4342-B048-85BDC9FD1C3A}</a:tableStyleId>
              </a:tblPr>
              <a:tblGrid>
                <a:gridCol w="2188442">
                  <a:extLst>
                    <a:ext uri="{9D8B030D-6E8A-4147-A177-3AD203B41FA5}">
                      <a16:colId xmlns:a16="http://schemas.microsoft.com/office/drawing/2014/main" val="170027372"/>
                    </a:ext>
                  </a:extLst>
                </a:gridCol>
                <a:gridCol w="3680749">
                  <a:extLst>
                    <a:ext uri="{9D8B030D-6E8A-4147-A177-3AD203B41FA5}">
                      <a16:colId xmlns:a16="http://schemas.microsoft.com/office/drawing/2014/main" val="1470306035"/>
                    </a:ext>
                  </a:extLst>
                </a:gridCol>
                <a:gridCol w="7790589">
                  <a:extLst>
                    <a:ext uri="{9D8B030D-6E8A-4147-A177-3AD203B41FA5}">
                      <a16:colId xmlns:a16="http://schemas.microsoft.com/office/drawing/2014/main" val="2656104115"/>
                    </a:ext>
                  </a:extLst>
                </a:gridCol>
              </a:tblGrid>
              <a:tr h="559600">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403965">
                <a:tc rowSpan="4">
                  <a:txBody>
                    <a:bodyPr/>
                    <a:lstStyle/>
                    <a:p>
                      <a:pPr algn="just">
                        <a:lnSpc>
                          <a:spcPct val="107000"/>
                        </a:lnSpc>
                        <a:spcAft>
                          <a:spcPts val="800"/>
                        </a:spcAft>
                      </a:pPr>
                      <a:r>
                        <a:rPr lang="en-IN" sz="18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Payments</a:t>
                      </a: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chemeClr val="tx1"/>
                    </a:solidFill>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CustomerNumber</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Customer making the payment (Foreign key)</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403965">
                <a:tc vMerge="1">
                  <a:txBody>
                    <a:bodyPr/>
                    <a:lstStyle/>
                    <a:p>
                      <a:endParaRPr lang="en-IN"/>
                    </a:p>
                  </a:txBody>
                  <a:tcPr/>
                </a:tc>
                <a:tc>
                  <a:txBody>
                    <a:bodyPr/>
                    <a:lstStyle/>
                    <a:p>
                      <a:pPr algn="just">
                        <a:lnSpc>
                          <a:spcPct val="100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CheckNumber</a:t>
                      </a:r>
                      <a:endParaRPr lang="en-IN" sz="1100" b="1" kern="10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Check number associated with the payment. (Primary Key)</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403965">
                <a:tc vMerge="1">
                  <a:txBody>
                    <a:bodyPr/>
                    <a:lstStyle/>
                    <a:p>
                      <a:endParaRPr lang="en-IN"/>
                    </a:p>
                  </a:txBody>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PaymentDate</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Date when the payment was made</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403965">
                <a:tc vMerge="1">
                  <a:txBody>
                    <a:bodyPr/>
                    <a:lstStyle/>
                    <a:p>
                      <a:endParaRPr lang="en-IN"/>
                    </a:p>
                  </a:txBody>
                  <a:tcP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PaymentAmount</a:t>
                      </a:r>
                      <a:endParaRPr lang="en-IN" sz="1100" b="1"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0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Segoe UI" panose="020B0502040204020203" pitchFamily="34" charset="0"/>
                        </a:rPr>
                        <a:t>Amount of the payment</a:t>
                      </a:r>
                      <a:endParaRPr lang="en-IN" sz="1100" b="1" i="0" kern="100" dirty="0">
                        <a:solidFill>
                          <a:srgbClr val="D9BDAE"/>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bl>
          </a:graphicData>
        </a:graphic>
      </p:graphicFrame>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10</a:t>
            </a:fld>
            <a:endParaRPr lang="en-IN"/>
          </a:p>
        </p:txBody>
      </p:sp>
    </p:spTree>
    <p:extLst>
      <p:ext uri="{BB962C8B-B14F-4D97-AF65-F5344CB8AC3E}">
        <p14:creationId xmlns:p14="http://schemas.microsoft.com/office/powerpoint/2010/main" val="167280948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11</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3984172" y="315686"/>
            <a:ext cx="6629400" cy="523220"/>
          </a:xfrm>
          <a:prstGeom prst="rect">
            <a:avLst/>
          </a:prstGeom>
          <a:ln>
            <a:solidFill>
              <a:schemeClr val="bg1">
                <a:lumMod val="95000"/>
              </a:schemeClr>
            </a:solidFill>
          </a:ln>
          <a:effectLst>
            <a:glow rad="228600">
              <a:schemeClr val="accent1">
                <a:satMod val="175000"/>
                <a:alpha val="40000"/>
              </a:schemeClr>
            </a:glow>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chemeClr val="accent4">
                    <a:lumMod val="60000"/>
                    <a:lumOff val="40000"/>
                  </a:schemeClr>
                </a:solidFill>
                <a:latin typeface="Gelasio"/>
              </a:rPr>
              <a:t>ORIGINAL ER DIAGRAM PROVIDED</a:t>
            </a:r>
          </a:p>
        </p:txBody>
      </p:sp>
      <p:pic>
        <p:nvPicPr>
          <p:cNvPr id="7" name="Picture 6">
            <a:extLst>
              <a:ext uri="{FF2B5EF4-FFF2-40B4-BE49-F238E27FC236}">
                <a16:creationId xmlns:a16="http://schemas.microsoft.com/office/drawing/2014/main" id="{F72AD6E1-E776-C472-37B6-3A5A3A292874}"/>
              </a:ext>
            </a:extLst>
          </p:cNvPr>
          <p:cNvPicPr>
            <a:picLocks noChangeAspect="1"/>
          </p:cNvPicPr>
          <p:nvPr/>
        </p:nvPicPr>
        <p:blipFill>
          <a:blip r:embed="rId4"/>
          <a:stretch>
            <a:fillRect/>
          </a:stretch>
        </p:blipFill>
        <p:spPr>
          <a:xfrm>
            <a:off x="666044" y="1116446"/>
            <a:ext cx="13174134" cy="6730567"/>
          </a:xfrm>
          <a:prstGeom prst="rect">
            <a:avLst/>
          </a:prstGeom>
          <a:effectLst/>
        </p:spPr>
      </p:pic>
    </p:spTree>
    <p:extLst>
      <p:ext uri="{BB962C8B-B14F-4D97-AF65-F5344CB8AC3E}">
        <p14:creationId xmlns:p14="http://schemas.microsoft.com/office/powerpoint/2010/main" val="305188340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12</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625777" y="211377"/>
            <a:ext cx="13750465" cy="523220"/>
          </a:xfrm>
          <a:prstGeom prst="rect">
            <a:avLst/>
          </a:prstGeom>
          <a:solidFill>
            <a:srgbClr val="FF9933"/>
          </a:solidFill>
          <a:ln/>
        </p:spPr>
        <p:style>
          <a:lnRef idx="1">
            <a:schemeClr val="accent6"/>
          </a:lnRef>
          <a:fillRef idx="3">
            <a:schemeClr val="accent6"/>
          </a:fillRef>
          <a:effectRef idx="2">
            <a:schemeClr val="accent6"/>
          </a:effectRef>
          <a:fontRef idx="minor">
            <a:schemeClr val="lt1"/>
          </a:fontRef>
        </p:style>
        <p:txBody>
          <a:bodyPr wrap="square" rtlCol="0" anchor="ctr">
            <a:spAutoFit/>
          </a:bodyPr>
          <a:lstStyle/>
          <a:p>
            <a:pPr algn="ctr"/>
            <a:r>
              <a:rPr lang="en-IN" sz="2800" b="1" dirty="0">
                <a:solidFill>
                  <a:schemeClr val="tx1"/>
                </a:solidFill>
                <a:latin typeface="Gelasio"/>
              </a:rPr>
              <a:t>MODIFIED ER DIAGRAM FOR ANALYSIS IN POWER BI DESKTOP </a:t>
            </a:r>
          </a:p>
        </p:txBody>
      </p:sp>
      <p:pic>
        <p:nvPicPr>
          <p:cNvPr id="8" name="Picture 7">
            <a:extLst>
              <a:ext uri="{FF2B5EF4-FFF2-40B4-BE49-F238E27FC236}">
                <a16:creationId xmlns:a16="http://schemas.microsoft.com/office/drawing/2014/main" id="{C44B0C82-7734-3E38-B5E5-6C1B577D91AF}"/>
              </a:ext>
            </a:extLst>
          </p:cNvPr>
          <p:cNvPicPr>
            <a:picLocks noChangeAspect="1"/>
          </p:cNvPicPr>
          <p:nvPr/>
        </p:nvPicPr>
        <p:blipFill>
          <a:blip r:embed="rId4"/>
          <a:stretch>
            <a:fillRect/>
          </a:stretch>
        </p:blipFill>
        <p:spPr>
          <a:xfrm>
            <a:off x="625778" y="905048"/>
            <a:ext cx="13750465" cy="6872192"/>
          </a:xfrm>
          <a:prstGeom prst="rect">
            <a:avLst/>
          </a:prstGeom>
        </p:spPr>
      </p:pic>
    </p:spTree>
    <p:extLst>
      <p:ext uri="{BB962C8B-B14F-4D97-AF65-F5344CB8AC3E}">
        <p14:creationId xmlns:p14="http://schemas.microsoft.com/office/powerpoint/2010/main" val="4570929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13</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886102" y="254819"/>
            <a:ext cx="12444538" cy="523220"/>
          </a:xfrm>
          <a:prstGeom prst="rect">
            <a:avLst/>
          </a:prstGeom>
          <a:ln>
            <a:solidFill>
              <a:schemeClr val="bg1">
                <a:lumMod val="95000"/>
              </a:schemeClr>
            </a:solidFill>
          </a:ln>
          <a:effectLst>
            <a:glow rad="228600">
              <a:schemeClr val="accent1">
                <a:satMod val="175000"/>
                <a:alpha val="40000"/>
              </a:schemeClr>
            </a:glow>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rgbClr val="00FF00"/>
                </a:solidFill>
                <a:latin typeface="Gelasio"/>
              </a:rPr>
              <a:t>MODIFIED ER DIAGRAM FOR EXPLORATORY DATA ANALYSIS (EDA)</a:t>
            </a:r>
          </a:p>
        </p:txBody>
      </p:sp>
      <p:pic>
        <p:nvPicPr>
          <p:cNvPr id="8" name="Picture 7">
            <a:extLst>
              <a:ext uri="{FF2B5EF4-FFF2-40B4-BE49-F238E27FC236}">
                <a16:creationId xmlns:a16="http://schemas.microsoft.com/office/drawing/2014/main" id="{98A4504A-97A1-1A71-EA77-B041BA44D403}"/>
              </a:ext>
            </a:extLst>
          </p:cNvPr>
          <p:cNvPicPr>
            <a:picLocks noChangeAspect="1"/>
          </p:cNvPicPr>
          <p:nvPr/>
        </p:nvPicPr>
        <p:blipFill>
          <a:blip r:embed="rId4"/>
          <a:stretch>
            <a:fillRect/>
          </a:stretch>
        </p:blipFill>
        <p:spPr>
          <a:xfrm>
            <a:off x="886102" y="961531"/>
            <a:ext cx="12444538" cy="6885482"/>
          </a:xfrm>
          <a:prstGeom prst="rect">
            <a:avLst/>
          </a:prstGeom>
        </p:spPr>
      </p:pic>
    </p:spTree>
    <p:extLst>
      <p:ext uri="{BB962C8B-B14F-4D97-AF65-F5344CB8AC3E}">
        <p14:creationId xmlns:p14="http://schemas.microsoft.com/office/powerpoint/2010/main" val="31514437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402771" y="923699"/>
            <a:ext cx="13824857" cy="6923314"/>
          </a:xfrm>
          <a:prstGeom prst="rect">
            <a:avLst/>
          </a:prstGeom>
          <a:solidFill>
            <a:schemeClr val="bg2">
              <a:lumMod val="25000"/>
            </a:schemeClr>
          </a:solidFill>
          <a:ln/>
        </p:spPr>
        <p:txBody>
          <a:bodyPr/>
          <a:lstStyle/>
          <a:p>
            <a:pPr algn="just"/>
            <a:r>
              <a:rPr lang="en-IN" dirty="0">
                <a:solidFill>
                  <a:srgbClr val="D9BDAE"/>
                </a:solidFill>
                <a:latin typeface="Gelasio"/>
              </a:rPr>
              <a:t>Performing analysis of the above retail dataset using Power BI Desktop and conducting exploratory data analysis (EDA) involves several steps. Below are the detailed approach through this process:</a:t>
            </a:r>
          </a:p>
          <a:p>
            <a:pPr algn="just"/>
            <a:endParaRPr lang="en-IN" dirty="0">
              <a:solidFill>
                <a:srgbClr val="D9BDAE"/>
              </a:solidFill>
              <a:latin typeface="Gelasio"/>
            </a:endParaRPr>
          </a:p>
          <a:p>
            <a:pPr algn="just"/>
            <a:r>
              <a:rPr lang="en-IN" b="1" dirty="0">
                <a:solidFill>
                  <a:srgbClr val="00B0F0"/>
                </a:solidFill>
                <a:latin typeface="Gelasio"/>
              </a:rPr>
              <a:t>Step 1: Data Import</a:t>
            </a:r>
          </a:p>
          <a:p>
            <a:pPr algn="just"/>
            <a:endParaRPr lang="en-IN" dirty="0">
              <a:solidFill>
                <a:srgbClr val="D9BDAE"/>
              </a:solidFill>
              <a:latin typeface="Gelasio"/>
            </a:endParaRPr>
          </a:p>
          <a:p>
            <a:pPr algn="just"/>
            <a:r>
              <a:rPr lang="en-IN" dirty="0">
                <a:solidFill>
                  <a:srgbClr val="D9BDAE"/>
                </a:solidFill>
                <a:latin typeface="Gelasio"/>
              </a:rPr>
              <a:t>Used "Get Data" to import the dataset. </a:t>
            </a:r>
            <a:r>
              <a:rPr lang="en-IN" dirty="0" err="1">
                <a:solidFill>
                  <a:srgbClr val="D9BDAE"/>
                </a:solidFill>
                <a:latin typeface="Gelasio"/>
              </a:rPr>
              <a:t>Choosen</a:t>
            </a:r>
            <a:r>
              <a:rPr lang="en-IN" dirty="0">
                <a:solidFill>
                  <a:srgbClr val="D9BDAE"/>
                </a:solidFill>
                <a:latin typeface="Gelasio"/>
              </a:rPr>
              <a:t> the appropriate data source option (in CSV format) based on where dataset is stored.  Connected and loaded it into Power BI Desktop.</a:t>
            </a:r>
          </a:p>
          <a:p>
            <a:pPr algn="just"/>
            <a:endParaRPr lang="en-IN" dirty="0">
              <a:solidFill>
                <a:srgbClr val="D9BDAE"/>
              </a:solidFill>
              <a:latin typeface="Gelasio"/>
            </a:endParaRPr>
          </a:p>
          <a:p>
            <a:pPr algn="just"/>
            <a:r>
              <a:rPr lang="en-IN" b="1" dirty="0">
                <a:solidFill>
                  <a:srgbClr val="00B0F0"/>
                </a:solidFill>
                <a:latin typeface="Gelasio"/>
              </a:rPr>
              <a:t>Step 2 : Basic check &amp; behaviour</a:t>
            </a:r>
          </a:p>
          <a:p>
            <a:pPr algn="just"/>
            <a:endParaRPr lang="en-IN" dirty="0">
              <a:solidFill>
                <a:srgbClr val="D9BDAE"/>
              </a:solidFill>
              <a:latin typeface="Gelasio"/>
            </a:endParaRPr>
          </a:p>
          <a:p>
            <a:pPr algn="just"/>
            <a:r>
              <a:rPr lang="en-IN" dirty="0">
                <a:solidFill>
                  <a:srgbClr val="D9BDAE"/>
                </a:solidFill>
                <a:latin typeface="Gelasio"/>
              </a:rPr>
              <a:t>Checked the data types, row numbers, headers, columns, column profile to understand the behaviour &amp; attributes of various data types like null values, empty, distinct values, number of rows, identification of primary &amp; foreign keys.</a:t>
            </a:r>
          </a:p>
          <a:p>
            <a:pPr algn="just"/>
            <a:endParaRPr lang="en-IN" dirty="0">
              <a:solidFill>
                <a:srgbClr val="D9BDAE"/>
              </a:solidFill>
              <a:latin typeface="Gelasio"/>
            </a:endParaRPr>
          </a:p>
          <a:p>
            <a:pPr algn="just"/>
            <a:r>
              <a:rPr lang="en-IN" b="1" dirty="0">
                <a:solidFill>
                  <a:srgbClr val="00B0F0"/>
                </a:solidFill>
                <a:latin typeface="Gelasio"/>
              </a:rPr>
              <a:t>Step 3: Data Modelling</a:t>
            </a:r>
          </a:p>
          <a:p>
            <a:pPr algn="just"/>
            <a:endParaRPr lang="en-IN" dirty="0">
              <a:solidFill>
                <a:srgbClr val="D9BDAE"/>
              </a:solidFill>
              <a:latin typeface="Gelasio"/>
            </a:endParaRPr>
          </a:p>
          <a:p>
            <a:pPr algn="just"/>
            <a:r>
              <a:rPr lang="en-IN" dirty="0">
                <a:solidFill>
                  <a:srgbClr val="D9BDAE"/>
                </a:solidFill>
                <a:latin typeface="Gelasio"/>
              </a:rPr>
              <a:t>In the Power BI Desktop, modified the Entity Relationship (ER) Diagram &amp; create a single data model table by defining relationships between individual tables. The primary relationships will typically involve keys like order number, customer number, employee number, product code etc.</a:t>
            </a:r>
          </a:p>
          <a:p>
            <a:pPr algn="just"/>
            <a:r>
              <a:rPr lang="en-IN" dirty="0">
                <a:solidFill>
                  <a:srgbClr val="D9BDAE"/>
                </a:solidFill>
                <a:latin typeface="Gelasio"/>
              </a:rPr>
              <a:t>Created relationships correctly to enable meaningful analysis. Used joins (merge option) between all tables while ensuring no data loss occurs as far as possible. After joining the tables, a final table formed which contains all unique variables (in columns) from all tables to maintain data integrity &amp; minimise redundancy.</a:t>
            </a:r>
          </a:p>
          <a:p>
            <a:pPr algn="just"/>
            <a:endParaRPr lang="en-IN" dirty="0">
              <a:solidFill>
                <a:srgbClr val="D9BDAE"/>
              </a:solidFill>
              <a:latin typeface="Gelasio"/>
            </a:endParaRPr>
          </a:p>
          <a:p>
            <a:pPr algn="just"/>
            <a:r>
              <a:rPr lang="en-IN" b="1" dirty="0">
                <a:solidFill>
                  <a:srgbClr val="00B0F0"/>
                </a:solidFill>
                <a:latin typeface="Gelasio"/>
              </a:rPr>
              <a:t>Step 4: Data Cleansing and Transformation</a:t>
            </a:r>
          </a:p>
          <a:p>
            <a:pPr algn="just"/>
            <a:endParaRPr lang="en-IN" dirty="0">
              <a:solidFill>
                <a:srgbClr val="D9BDAE"/>
              </a:solidFill>
              <a:latin typeface="Gelasio"/>
            </a:endParaRPr>
          </a:p>
          <a:p>
            <a:pPr algn="just"/>
            <a:r>
              <a:rPr lang="en-IN" dirty="0">
                <a:solidFill>
                  <a:srgbClr val="D9BDAE"/>
                </a:solidFill>
                <a:latin typeface="Gelasio"/>
              </a:rPr>
              <a:t>Performed data cleansing and transformation as needed. This involved row header formatting, data type formatting (if any). </a:t>
            </a:r>
          </a:p>
          <a:p>
            <a:pPr algn="just"/>
            <a:r>
              <a:rPr lang="en-IN" dirty="0">
                <a:solidFill>
                  <a:srgbClr val="D9BDAE"/>
                </a:solidFill>
                <a:latin typeface="Gelasio"/>
              </a:rPr>
              <a:t>Used the Power Query Editor to make these transformations. </a:t>
            </a: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14</a:t>
            </a:fld>
            <a:endParaRPr lang="en-IN"/>
          </a:p>
        </p:txBody>
      </p:sp>
      <p:sp>
        <p:nvSpPr>
          <p:cNvPr id="5" name="TextBox 4">
            <a:extLst>
              <a:ext uri="{FF2B5EF4-FFF2-40B4-BE49-F238E27FC236}">
                <a16:creationId xmlns:a16="http://schemas.microsoft.com/office/drawing/2014/main" id="{9A7BBB85-4118-108D-E83B-99EE6EA2765B}"/>
              </a:ext>
            </a:extLst>
          </p:cNvPr>
          <p:cNvSpPr txBox="1"/>
          <p:nvPr/>
        </p:nvSpPr>
        <p:spPr>
          <a:xfrm>
            <a:off x="3984172" y="200240"/>
            <a:ext cx="6629400" cy="523220"/>
          </a:xfrm>
          <a:prstGeom prst="rect">
            <a:avLst/>
          </a:prstGeom>
          <a:solidFill>
            <a:schemeClr val="accent3">
              <a:lumMod val="40000"/>
              <a:lumOff val="60000"/>
            </a:schemeClr>
          </a:solidFill>
          <a:ln>
            <a:solidFill>
              <a:schemeClr val="bg1">
                <a:lumMod val="95000"/>
              </a:schemeClr>
            </a:solidFill>
          </a:ln>
          <a:effectLst/>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IN" sz="2800" b="1" dirty="0">
                <a:solidFill>
                  <a:srgbClr val="FF0066"/>
                </a:solidFill>
                <a:latin typeface="Gelasio"/>
              </a:rPr>
              <a:t>GENERAL APPROACH TO ANALYSIS</a:t>
            </a:r>
          </a:p>
        </p:txBody>
      </p:sp>
    </p:spTree>
    <p:extLst>
      <p:ext uri="{BB962C8B-B14F-4D97-AF65-F5344CB8AC3E}">
        <p14:creationId xmlns:p14="http://schemas.microsoft.com/office/powerpoint/2010/main" val="279923244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293914" y="277133"/>
            <a:ext cx="13824857" cy="7571467"/>
          </a:xfrm>
          <a:prstGeom prst="rect">
            <a:avLst/>
          </a:prstGeom>
          <a:solidFill>
            <a:schemeClr val="bg2">
              <a:lumMod val="25000"/>
            </a:schemeClr>
          </a:solidFill>
          <a:ln/>
        </p:spPr>
        <p:txBody>
          <a:bodyPr anchor="ctr"/>
          <a:lstStyle/>
          <a:p>
            <a:pPr algn="just"/>
            <a:endParaRPr lang="en-IN" dirty="0">
              <a:solidFill>
                <a:srgbClr val="D9BDAE"/>
              </a:solidFill>
              <a:latin typeface="Gelasio"/>
            </a:endParaRPr>
          </a:p>
          <a:p>
            <a:pPr algn="just"/>
            <a:r>
              <a:rPr lang="en-IN" b="1" dirty="0">
                <a:solidFill>
                  <a:srgbClr val="00B0F0"/>
                </a:solidFill>
                <a:latin typeface="Gelasio"/>
              </a:rPr>
              <a:t>Step 5: Basic Data Exploration</a:t>
            </a:r>
          </a:p>
          <a:p>
            <a:pPr algn="just"/>
            <a:endParaRPr lang="en-IN" dirty="0">
              <a:solidFill>
                <a:srgbClr val="D9BDAE"/>
              </a:solidFill>
              <a:latin typeface="Gelasio"/>
            </a:endParaRPr>
          </a:p>
          <a:p>
            <a:pPr algn="just"/>
            <a:r>
              <a:rPr lang="en-IN" dirty="0">
                <a:solidFill>
                  <a:srgbClr val="D9BDAE"/>
                </a:solidFill>
                <a:latin typeface="Gelasio"/>
              </a:rPr>
              <a:t>Created initial visualizations to explore the data. Started with simple charts like bar charts, line charts, and tables to understand the distribution of data in each table. Identified key metrics and KPIs for tracking.</a:t>
            </a:r>
          </a:p>
          <a:p>
            <a:pPr algn="just"/>
            <a:endParaRPr lang="en-IN" dirty="0">
              <a:solidFill>
                <a:srgbClr val="D9BDAE"/>
              </a:solidFill>
              <a:latin typeface="Gelasio"/>
            </a:endParaRPr>
          </a:p>
          <a:p>
            <a:pPr algn="just"/>
            <a:r>
              <a:rPr lang="en-IN" b="1" dirty="0">
                <a:solidFill>
                  <a:srgbClr val="00B0F0"/>
                </a:solidFill>
                <a:latin typeface="Gelasio"/>
              </a:rPr>
              <a:t>Step 6: Advanced Visualizations</a:t>
            </a:r>
          </a:p>
          <a:p>
            <a:pPr algn="just"/>
            <a:endParaRPr lang="en-IN" dirty="0">
              <a:solidFill>
                <a:srgbClr val="D9BDAE"/>
              </a:solidFill>
              <a:latin typeface="Gelasio"/>
            </a:endParaRPr>
          </a:p>
          <a:p>
            <a:pPr algn="just"/>
            <a:r>
              <a:rPr lang="en-IN" dirty="0">
                <a:solidFill>
                  <a:srgbClr val="D9BDAE"/>
                </a:solidFill>
                <a:latin typeface="Gelasio"/>
              </a:rPr>
              <a:t>Analyzation of medium complexity visualizations based on goals. Power BI offers various visualization types, including scatter plots, pie charts, maps, and custom visuals.</a:t>
            </a:r>
          </a:p>
          <a:p>
            <a:pPr algn="just"/>
            <a:r>
              <a:rPr lang="en-IN" dirty="0">
                <a:solidFill>
                  <a:srgbClr val="D9BDAE"/>
                </a:solidFill>
                <a:latin typeface="Gelasio"/>
              </a:rPr>
              <a:t>Used slicers, filters, and drill-through options to allow users to interact with the data and explore it further.</a:t>
            </a:r>
          </a:p>
          <a:p>
            <a:pPr algn="just"/>
            <a:endParaRPr lang="en-IN" dirty="0">
              <a:solidFill>
                <a:srgbClr val="D9BDAE"/>
              </a:solidFill>
              <a:latin typeface="Gelasio"/>
            </a:endParaRPr>
          </a:p>
          <a:p>
            <a:pPr algn="just"/>
            <a:r>
              <a:rPr lang="en-IN" b="1" dirty="0">
                <a:solidFill>
                  <a:srgbClr val="00B0F0"/>
                </a:solidFill>
                <a:latin typeface="Gelasio"/>
              </a:rPr>
              <a:t>Step 7: Aggregations and Summarizations</a:t>
            </a:r>
          </a:p>
          <a:p>
            <a:pPr algn="just"/>
            <a:endParaRPr lang="en-IN" dirty="0">
              <a:solidFill>
                <a:srgbClr val="D9BDAE"/>
              </a:solidFill>
              <a:latin typeface="Gelasio"/>
            </a:endParaRPr>
          </a:p>
          <a:p>
            <a:pPr algn="just"/>
            <a:r>
              <a:rPr lang="en-IN" dirty="0">
                <a:solidFill>
                  <a:srgbClr val="D9BDAE"/>
                </a:solidFill>
                <a:latin typeface="Gelasio"/>
              </a:rPr>
              <a:t>Created summary tables and matrices to display aggregated information. Calculated totals, averages, and other summary statistics for different dimensions of your data.</a:t>
            </a:r>
          </a:p>
          <a:p>
            <a:pPr algn="just"/>
            <a:r>
              <a:rPr lang="en-IN" dirty="0">
                <a:solidFill>
                  <a:srgbClr val="D9BDAE"/>
                </a:solidFill>
                <a:latin typeface="Gelasio"/>
              </a:rPr>
              <a:t>Use DAX (Data Analysis Expressions) to create calculated columns and measures for these aggregations.</a:t>
            </a:r>
          </a:p>
          <a:p>
            <a:pPr algn="just"/>
            <a:endParaRPr lang="en-IN" dirty="0">
              <a:solidFill>
                <a:srgbClr val="D9BDAE"/>
              </a:solidFill>
              <a:latin typeface="Gelasio"/>
            </a:endParaRPr>
          </a:p>
          <a:p>
            <a:pPr algn="just"/>
            <a:r>
              <a:rPr lang="en-IN" b="1" dirty="0">
                <a:solidFill>
                  <a:srgbClr val="00B0F0"/>
                </a:solidFill>
                <a:latin typeface="Gelasio"/>
              </a:rPr>
              <a:t>Step 8: Time-Series Analysis</a:t>
            </a:r>
          </a:p>
          <a:p>
            <a:pPr algn="just"/>
            <a:endParaRPr lang="en-IN" dirty="0">
              <a:solidFill>
                <a:srgbClr val="D9BDAE"/>
              </a:solidFill>
              <a:latin typeface="Gelasio"/>
            </a:endParaRPr>
          </a:p>
          <a:p>
            <a:pPr algn="just"/>
            <a:r>
              <a:rPr lang="en-IN" dirty="0">
                <a:solidFill>
                  <a:srgbClr val="D9BDAE"/>
                </a:solidFill>
                <a:latin typeface="Gelasio"/>
              </a:rPr>
              <a:t>Created time-based (for dates) visualizations such as time series charts, averages or seasonal analysis.</a:t>
            </a:r>
          </a:p>
          <a:p>
            <a:pPr algn="just"/>
            <a:r>
              <a:rPr lang="en-IN" dirty="0">
                <a:solidFill>
                  <a:srgbClr val="D9BDAE"/>
                </a:solidFill>
                <a:latin typeface="Gelasio"/>
              </a:rPr>
              <a:t>Use date hierarchies and time intelligence functions in DAX to analyze time-based trends.</a:t>
            </a:r>
          </a:p>
          <a:p>
            <a:pPr algn="just"/>
            <a:endParaRPr lang="en-IN" dirty="0">
              <a:solidFill>
                <a:srgbClr val="D9BDAE"/>
              </a:solidFill>
              <a:latin typeface="Gelasio"/>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15</a:t>
            </a:fld>
            <a:endParaRPr lang="en-IN"/>
          </a:p>
        </p:txBody>
      </p:sp>
    </p:spTree>
    <p:extLst>
      <p:ext uri="{BB962C8B-B14F-4D97-AF65-F5344CB8AC3E}">
        <p14:creationId xmlns:p14="http://schemas.microsoft.com/office/powerpoint/2010/main" val="171515226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315685" y="352311"/>
            <a:ext cx="13824857" cy="7616031"/>
          </a:xfrm>
          <a:prstGeom prst="rect">
            <a:avLst/>
          </a:prstGeom>
          <a:solidFill>
            <a:schemeClr val="bg2">
              <a:lumMod val="25000"/>
            </a:schemeClr>
          </a:solidFill>
          <a:ln/>
        </p:spPr>
        <p:txBody>
          <a:bodyPr/>
          <a:lstStyle/>
          <a:p>
            <a:pPr algn="just"/>
            <a:r>
              <a:rPr lang="en-IN" b="1" dirty="0">
                <a:solidFill>
                  <a:srgbClr val="00B0F0"/>
                </a:solidFill>
                <a:latin typeface="Gelasio"/>
              </a:rPr>
              <a:t>Step 9: Insights and Storytelling</a:t>
            </a:r>
          </a:p>
          <a:p>
            <a:pPr algn="just"/>
            <a:endParaRPr lang="en-IN" dirty="0">
              <a:solidFill>
                <a:srgbClr val="D9BDAE"/>
              </a:solidFill>
              <a:latin typeface="Gelasio"/>
            </a:endParaRPr>
          </a:p>
          <a:p>
            <a:pPr algn="just"/>
            <a:r>
              <a:rPr lang="en-IN" dirty="0">
                <a:solidFill>
                  <a:srgbClr val="D9BDAE"/>
                </a:solidFill>
                <a:latin typeface="Gelasio"/>
              </a:rPr>
              <a:t>Developed insights from data analysis &amp; prepared various dashboards. Identified trends, outliers, and patterns in the data. </a:t>
            </a:r>
          </a:p>
          <a:p>
            <a:pPr algn="just"/>
            <a:r>
              <a:rPr lang="en-IN" dirty="0">
                <a:solidFill>
                  <a:srgbClr val="D9BDAE"/>
                </a:solidFill>
                <a:latin typeface="Gelasio"/>
              </a:rPr>
              <a:t>Created a compelling data story by arranging visualizations into a cohesive report or dashboard. Added titles, descriptions, and annotations to explain the findings. </a:t>
            </a:r>
          </a:p>
          <a:p>
            <a:pPr algn="just"/>
            <a:endParaRPr lang="en-IN" dirty="0">
              <a:solidFill>
                <a:srgbClr val="D9BDAE"/>
              </a:solidFill>
              <a:latin typeface="Gelasio"/>
            </a:endParaRPr>
          </a:p>
          <a:p>
            <a:pPr algn="just"/>
            <a:endParaRPr lang="en-IN" dirty="0">
              <a:solidFill>
                <a:srgbClr val="D9BDAE"/>
              </a:solidFill>
            </a:endParaRPr>
          </a:p>
          <a:p>
            <a:pPr algn="just"/>
            <a:endParaRPr lang="en-IN" dirty="0">
              <a:solidFill>
                <a:srgbClr val="D9BDAE"/>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16</a:t>
            </a:fld>
            <a:endParaRPr lang="en-IN"/>
          </a:p>
        </p:txBody>
      </p:sp>
    </p:spTree>
    <p:extLst>
      <p:ext uri="{BB962C8B-B14F-4D97-AF65-F5344CB8AC3E}">
        <p14:creationId xmlns:p14="http://schemas.microsoft.com/office/powerpoint/2010/main" val="32869379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844044"/>
            <a:ext cx="893064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Consumer Insights and Engagement</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Top customer preferences and tendencies</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Tracking how customers interact with the brand and identify any patterns in their purchasing behaviors. Using this data to build a loyalty program or create personalized customer experiences.</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Loyal Customer Engagement Metrics</a:t>
            </a:r>
            <a:endParaRPr lang="en-US" sz="2187" dirty="0"/>
          </a:p>
        </p:txBody>
      </p:sp>
      <p:sp>
        <p:nvSpPr>
          <p:cNvPr id="10" name="Text 6"/>
          <p:cNvSpPr/>
          <p:nvPr/>
        </p:nvSpPr>
        <p:spPr>
          <a:xfrm>
            <a:off x="5667137" y="5055870"/>
            <a:ext cx="3296007" cy="2487811"/>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Identifying patterns or key metrics within your most loyal customers. Using these insights to help shape your marketing approach and create targeted campaigns that will resonate with this group.</a:t>
            </a:r>
            <a:endParaRPr lang="en-US" sz="1750" dirty="0"/>
          </a:p>
        </p:txBody>
      </p:sp>
      <p:pic>
        <p:nvPicPr>
          <p:cNvPr id="11" name="Image 2" descr="preencoded.png"/>
          <p:cNvPicPr>
            <a:picLocks noChangeAspect="1"/>
          </p:cNvPicPr>
          <p:nvPr/>
        </p:nvPicPr>
        <p:blipFill>
          <a:blip r:embed="rId5"/>
          <a:stretch>
            <a:fillRect/>
          </a:stretch>
        </p:blipFill>
        <p:spPr>
          <a:xfrm>
            <a:off x="9296400" y="1824633"/>
            <a:ext cx="3296007" cy="2037040"/>
          </a:xfrm>
          <a:prstGeom prst="rect">
            <a:avLst/>
          </a:prstGeom>
        </p:spPr>
      </p:pic>
      <p:sp>
        <p:nvSpPr>
          <p:cNvPr id="12" name="Text 7"/>
          <p:cNvSpPr/>
          <p:nvPr/>
        </p:nvSpPr>
        <p:spPr>
          <a:xfrm>
            <a:off x="9296400"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Target Demographics and Locations</a:t>
            </a:r>
            <a:endParaRPr lang="en-US" sz="2187" dirty="0"/>
          </a:p>
        </p:txBody>
      </p:sp>
      <p:sp>
        <p:nvSpPr>
          <p:cNvPr id="13" name="Text 8"/>
          <p:cNvSpPr/>
          <p:nvPr/>
        </p:nvSpPr>
        <p:spPr>
          <a:xfrm>
            <a:off x="9296400" y="5055869"/>
            <a:ext cx="3296007" cy="2063387"/>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Understanding the regions and demographic profiles that your retail business targets. Using this data to target your marketing efforts to these specific groups.</a:t>
            </a:r>
            <a:endParaRPr lang="en-US" sz="1750" dirty="0"/>
          </a:p>
        </p:txBody>
      </p:sp>
      <p:sp>
        <p:nvSpPr>
          <p:cNvPr id="14" name="Slide Number Placeholder 13">
            <a:extLst>
              <a:ext uri="{FF2B5EF4-FFF2-40B4-BE49-F238E27FC236}">
                <a16:creationId xmlns:a16="http://schemas.microsoft.com/office/drawing/2014/main" id="{5B4CFB00-BD97-F380-A234-319AB1F7D98B}"/>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17</a:t>
            </a:fld>
            <a:endParaRPr lang="en-IN"/>
          </a:p>
        </p:txBody>
      </p:sp>
      <p:sp>
        <p:nvSpPr>
          <p:cNvPr id="15" name="TextBox 14">
            <a:extLst>
              <a:ext uri="{FF2B5EF4-FFF2-40B4-BE49-F238E27FC236}">
                <a16:creationId xmlns:a16="http://schemas.microsoft.com/office/drawing/2014/main" id="{1EBA929D-4ACA-00E2-6118-83EBC39E47B7}"/>
              </a:ext>
            </a:extLst>
          </p:cNvPr>
          <p:cNvSpPr txBox="1"/>
          <p:nvPr/>
        </p:nvSpPr>
        <p:spPr>
          <a:xfrm>
            <a:off x="0" y="-2498"/>
            <a:ext cx="14630400" cy="812698"/>
          </a:xfrm>
          <a:prstGeom prst="rect">
            <a:avLst/>
          </a:prstGeom>
          <a:solidFill>
            <a:schemeClr val="accent4">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CUSTOMER ANALYSIS</a:t>
            </a:r>
          </a:p>
        </p:txBody>
      </p:sp>
      <p:pic>
        <p:nvPicPr>
          <p:cNvPr id="17" name="Picture 16">
            <a:extLst>
              <a:ext uri="{FF2B5EF4-FFF2-40B4-BE49-F238E27FC236}">
                <a16:creationId xmlns:a16="http://schemas.microsoft.com/office/drawing/2014/main" id="{0233935A-0BCD-D487-78D9-825F527E72A6}"/>
              </a:ext>
            </a:extLst>
          </p:cNvPr>
          <p:cNvPicPr>
            <a:picLocks noChangeAspect="1"/>
          </p:cNvPicPr>
          <p:nvPr/>
        </p:nvPicPr>
        <p:blipFill>
          <a:blip r:embed="rId6"/>
          <a:stretch>
            <a:fillRect/>
          </a:stretch>
        </p:blipFill>
        <p:spPr>
          <a:xfrm>
            <a:off x="3945732" y="0"/>
            <a:ext cx="812698" cy="8126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760809"/>
            <a:ext cx="10554414"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Payments and Customer Purchase Behavior</a:t>
            </a:r>
            <a:endParaRPr lang="en-US" sz="4374" dirty="0"/>
          </a:p>
        </p:txBody>
      </p:sp>
      <p:sp>
        <p:nvSpPr>
          <p:cNvPr id="5" name="Shape 3"/>
          <p:cNvSpPr/>
          <p:nvPr/>
        </p:nvSpPr>
        <p:spPr>
          <a:xfrm>
            <a:off x="7293054" y="2593896"/>
            <a:ext cx="44410" cy="4874895"/>
          </a:xfrm>
          <a:prstGeom prst="rect">
            <a:avLst/>
          </a:prstGeom>
          <a:solidFill>
            <a:srgbClr val="393636"/>
          </a:solidFill>
          <a:ln/>
        </p:spPr>
        <p:txBody>
          <a:bodyPr/>
          <a:lstStyle/>
          <a:p>
            <a:endParaRPr lang="en-IN"/>
          </a:p>
        </p:txBody>
      </p:sp>
      <p:sp>
        <p:nvSpPr>
          <p:cNvPr id="6" name="Shape 4"/>
          <p:cNvSpPr/>
          <p:nvPr/>
        </p:nvSpPr>
        <p:spPr>
          <a:xfrm>
            <a:off x="7565172" y="2995196"/>
            <a:ext cx="777597" cy="44410"/>
          </a:xfrm>
          <a:prstGeom prst="rect">
            <a:avLst/>
          </a:prstGeom>
          <a:solidFill>
            <a:srgbClr val="393636"/>
          </a:solidFill>
          <a:ln/>
        </p:spPr>
        <p:txBody>
          <a:bodyPr/>
          <a:lstStyle/>
          <a:p>
            <a:endParaRPr lang="en-IN"/>
          </a:p>
        </p:txBody>
      </p:sp>
      <p:sp>
        <p:nvSpPr>
          <p:cNvPr id="7" name="Shape 5"/>
          <p:cNvSpPr/>
          <p:nvPr/>
        </p:nvSpPr>
        <p:spPr>
          <a:xfrm>
            <a:off x="7065228" y="2767489"/>
            <a:ext cx="499943" cy="499943"/>
          </a:xfrm>
          <a:prstGeom prst="roundRect">
            <a:avLst>
              <a:gd name="adj" fmla="val 26667"/>
            </a:avLst>
          </a:prstGeom>
          <a:solidFill>
            <a:srgbClr val="393636"/>
          </a:solidFill>
          <a:ln/>
        </p:spPr>
        <p:txBody>
          <a:bodyPr/>
          <a:lstStyle/>
          <a:p>
            <a:endParaRPr lang="en-IN"/>
          </a:p>
        </p:txBody>
      </p:sp>
      <p:sp>
        <p:nvSpPr>
          <p:cNvPr id="8" name="Text 6"/>
          <p:cNvSpPr/>
          <p:nvPr/>
        </p:nvSpPr>
        <p:spPr>
          <a:xfrm>
            <a:off x="7242750" y="2809161"/>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9" name="Text 7"/>
          <p:cNvSpPr/>
          <p:nvPr/>
        </p:nvSpPr>
        <p:spPr>
          <a:xfrm>
            <a:off x="8537258" y="2816066"/>
            <a:ext cx="222194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Payment Trends</a:t>
            </a:r>
            <a:endParaRPr lang="en-US" sz="2187" dirty="0"/>
          </a:p>
        </p:txBody>
      </p:sp>
      <p:sp>
        <p:nvSpPr>
          <p:cNvPr id="10" name="Text 8"/>
          <p:cNvSpPr/>
          <p:nvPr/>
        </p:nvSpPr>
        <p:spPr>
          <a:xfrm>
            <a:off x="8537258" y="3385423"/>
            <a:ext cx="4055150"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Tracking payment trends and identify patterns in payment options chosen by customers for Sales data.</a:t>
            </a:r>
            <a:endParaRPr lang="en-US" sz="1750" dirty="0"/>
          </a:p>
        </p:txBody>
      </p:sp>
      <p:sp>
        <p:nvSpPr>
          <p:cNvPr id="11" name="Shape 9"/>
          <p:cNvSpPr/>
          <p:nvPr/>
        </p:nvSpPr>
        <p:spPr>
          <a:xfrm>
            <a:off x="6287631" y="4106049"/>
            <a:ext cx="777597" cy="44410"/>
          </a:xfrm>
          <a:prstGeom prst="rect">
            <a:avLst/>
          </a:prstGeom>
          <a:solidFill>
            <a:srgbClr val="393636"/>
          </a:solidFill>
          <a:ln/>
        </p:spPr>
        <p:txBody>
          <a:bodyPr/>
          <a:lstStyle/>
          <a:p>
            <a:endParaRPr lang="en-IN"/>
          </a:p>
        </p:txBody>
      </p:sp>
      <p:sp>
        <p:nvSpPr>
          <p:cNvPr id="12" name="Shape 10"/>
          <p:cNvSpPr/>
          <p:nvPr/>
        </p:nvSpPr>
        <p:spPr>
          <a:xfrm>
            <a:off x="7065228" y="3878342"/>
            <a:ext cx="499943" cy="499943"/>
          </a:xfrm>
          <a:prstGeom prst="roundRect">
            <a:avLst>
              <a:gd name="adj" fmla="val 26667"/>
            </a:avLst>
          </a:prstGeom>
          <a:solidFill>
            <a:srgbClr val="393636"/>
          </a:solidFill>
          <a:ln/>
        </p:spPr>
        <p:txBody>
          <a:bodyPr/>
          <a:lstStyle/>
          <a:p>
            <a:endParaRPr lang="en-IN"/>
          </a:p>
        </p:txBody>
      </p:sp>
      <p:sp>
        <p:nvSpPr>
          <p:cNvPr id="13" name="Text 11"/>
          <p:cNvSpPr/>
          <p:nvPr/>
        </p:nvSpPr>
        <p:spPr>
          <a:xfrm>
            <a:off x="7219890" y="3920014"/>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4" name="Text 12"/>
          <p:cNvSpPr/>
          <p:nvPr/>
        </p:nvSpPr>
        <p:spPr>
          <a:xfrm>
            <a:off x="2557463" y="3926919"/>
            <a:ext cx="3535680" cy="347186"/>
          </a:xfrm>
          <a:prstGeom prst="rect">
            <a:avLst/>
          </a:prstGeom>
          <a:noFill/>
          <a:ln/>
        </p:spPr>
        <p:txBody>
          <a:bodyPr wrap="none" rtlCol="0" anchor="t"/>
          <a:lstStyle/>
          <a:p>
            <a:pPr marL="0" indent="0" algn="r">
              <a:lnSpc>
                <a:spcPts val="2734"/>
              </a:lnSpc>
              <a:buNone/>
            </a:pPr>
            <a:r>
              <a:rPr lang="en-US" sz="2187" dirty="0">
                <a:solidFill>
                  <a:srgbClr val="EBCCBB"/>
                </a:solidFill>
                <a:latin typeface="Gelasio" pitchFamily="34" charset="0"/>
                <a:ea typeface="Gelasio" pitchFamily="34" charset="-122"/>
                <a:cs typeface="Gelasio" pitchFamily="34" charset="-120"/>
              </a:rPr>
              <a:t>Monitoring Abandoned Carts</a:t>
            </a:r>
            <a:endParaRPr lang="en-US" sz="2187" dirty="0"/>
          </a:p>
        </p:txBody>
      </p:sp>
      <p:sp>
        <p:nvSpPr>
          <p:cNvPr id="15" name="Text 13"/>
          <p:cNvSpPr/>
          <p:nvPr/>
        </p:nvSpPr>
        <p:spPr>
          <a:xfrm>
            <a:off x="2037993" y="4496276"/>
            <a:ext cx="4055150" cy="1421606"/>
          </a:xfrm>
          <a:prstGeom prst="rect">
            <a:avLst/>
          </a:prstGeom>
          <a:noFill/>
          <a:ln/>
        </p:spPr>
        <p:txBody>
          <a:bodyPr wrap="square" rtlCol="0" anchor="t"/>
          <a:lstStyle/>
          <a:p>
            <a:pPr marL="0" indent="0" algn="r">
              <a:lnSpc>
                <a:spcPts val="2799"/>
              </a:lnSpc>
              <a:buNone/>
            </a:pPr>
            <a:r>
              <a:rPr lang="en-US" sz="1750" dirty="0">
                <a:solidFill>
                  <a:srgbClr val="C9C2C0"/>
                </a:solidFill>
                <a:latin typeface="Gelasio" pitchFamily="34" charset="0"/>
                <a:ea typeface="Gelasio" pitchFamily="34" charset="-122"/>
                <a:cs typeface="Gelasio" pitchFamily="34" charset="-120"/>
              </a:rPr>
              <a:t>Shows how often customers abandon their carts, and identify possible improvements in the checkout process.</a:t>
            </a:r>
            <a:endParaRPr lang="en-US" sz="1750" dirty="0"/>
          </a:p>
        </p:txBody>
      </p:sp>
      <p:sp>
        <p:nvSpPr>
          <p:cNvPr id="16" name="Shape 14"/>
          <p:cNvSpPr/>
          <p:nvPr/>
        </p:nvSpPr>
        <p:spPr>
          <a:xfrm>
            <a:off x="7565172" y="5434786"/>
            <a:ext cx="777597" cy="44410"/>
          </a:xfrm>
          <a:prstGeom prst="rect">
            <a:avLst/>
          </a:prstGeom>
          <a:solidFill>
            <a:srgbClr val="393636"/>
          </a:solidFill>
          <a:ln/>
        </p:spPr>
        <p:txBody>
          <a:bodyPr/>
          <a:lstStyle/>
          <a:p>
            <a:endParaRPr lang="en-IN"/>
          </a:p>
        </p:txBody>
      </p:sp>
      <p:sp>
        <p:nvSpPr>
          <p:cNvPr id="17" name="Shape 15"/>
          <p:cNvSpPr/>
          <p:nvPr/>
        </p:nvSpPr>
        <p:spPr>
          <a:xfrm>
            <a:off x="7065228" y="5207079"/>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7223700" y="5248751"/>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9" name="Text 17"/>
          <p:cNvSpPr/>
          <p:nvPr/>
        </p:nvSpPr>
        <p:spPr>
          <a:xfrm>
            <a:off x="8537258" y="5255657"/>
            <a:ext cx="352044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Customer Purchase Behavior</a:t>
            </a:r>
            <a:endParaRPr lang="en-US" sz="2187" dirty="0"/>
          </a:p>
        </p:txBody>
      </p:sp>
      <p:sp>
        <p:nvSpPr>
          <p:cNvPr id="20" name="Text 18"/>
          <p:cNvSpPr/>
          <p:nvPr/>
        </p:nvSpPr>
        <p:spPr>
          <a:xfrm>
            <a:off x="8537258" y="5825014"/>
            <a:ext cx="4055150" cy="1421606"/>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Understand how often customers make purchases over time and identify trends or seasonality that can help us plan marketing promotions/campaigns.</a:t>
            </a:r>
            <a:endParaRPr lang="en-US" sz="1750" dirty="0"/>
          </a:p>
        </p:txBody>
      </p:sp>
      <p:sp>
        <p:nvSpPr>
          <p:cNvPr id="21" name="Slide Number Placeholder 20">
            <a:extLst>
              <a:ext uri="{FF2B5EF4-FFF2-40B4-BE49-F238E27FC236}">
                <a16:creationId xmlns:a16="http://schemas.microsoft.com/office/drawing/2014/main" id="{20802DCE-432D-B687-34A7-DA66435220F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18</a:t>
            </a:fld>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8281" y="-178072"/>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19</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502699" y="11575"/>
            <a:ext cx="7321787"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25" name="Picture 24">
            <a:extLst>
              <a:ext uri="{FF2B5EF4-FFF2-40B4-BE49-F238E27FC236}">
                <a16:creationId xmlns:a16="http://schemas.microsoft.com/office/drawing/2014/main" id="{A2FA53C6-E84E-D26A-C3F8-8E99C20FA79F}"/>
              </a:ext>
            </a:extLst>
          </p:cNvPr>
          <p:cNvPicPr>
            <a:picLocks noChangeAspect="1"/>
          </p:cNvPicPr>
          <p:nvPr/>
        </p:nvPicPr>
        <p:blipFill>
          <a:blip r:embed="rId4"/>
          <a:stretch>
            <a:fillRect/>
          </a:stretch>
        </p:blipFill>
        <p:spPr>
          <a:xfrm>
            <a:off x="502700" y="2182866"/>
            <a:ext cx="13641563" cy="3186540"/>
          </a:xfrm>
          <a:prstGeom prst="rect">
            <a:avLst/>
          </a:prstGeom>
        </p:spPr>
      </p:pic>
      <p:sp>
        <p:nvSpPr>
          <p:cNvPr id="28" name="Oval 27">
            <a:extLst>
              <a:ext uri="{FF2B5EF4-FFF2-40B4-BE49-F238E27FC236}">
                <a16:creationId xmlns:a16="http://schemas.microsoft.com/office/drawing/2014/main" id="{3A9BC9DD-B052-D8A5-C9C4-4505A046D288}"/>
              </a:ext>
            </a:extLst>
          </p:cNvPr>
          <p:cNvSpPr/>
          <p:nvPr/>
        </p:nvSpPr>
        <p:spPr>
          <a:xfrm>
            <a:off x="8318904" y="201503"/>
            <a:ext cx="543890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1 OF 7)</a:t>
            </a:r>
          </a:p>
        </p:txBody>
      </p:sp>
      <p:sp>
        <p:nvSpPr>
          <p:cNvPr id="37" name="Double Wave 36">
            <a:extLst>
              <a:ext uri="{FF2B5EF4-FFF2-40B4-BE49-F238E27FC236}">
                <a16:creationId xmlns:a16="http://schemas.microsoft.com/office/drawing/2014/main" id="{B6116B4F-0551-9089-66C8-F069CEB8B9BE}"/>
              </a:ext>
            </a:extLst>
          </p:cNvPr>
          <p:cNvSpPr/>
          <p:nvPr/>
        </p:nvSpPr>
        <p:spPr>
          <a:xfrm>
            <a:off x="494419" y="5413103"/>
            <a:ext cx="4373670" cy="2614413"/>
          </a:xfrm>
          <a:prstGeom prst="doubleWave">
            <a:avLst>
              <a:gd name="adj1" fmla="val 6250"/>
              <a:gd name="adj2" fmla="val 262"/>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dirty="0">
                <a:solidFill>
                  <a:schemeClr val="tx1"/>
                </a:solidFill>
                <a:effectLst/>
                <a:latin typeface="Century Gothic" panose="020B0502020202020204" pitchFamily="34" charset="0"/>
                <a:ea typeface="Calibri" panose="020F0502020204030204" pitchFamily="34" charset="0"/>
              </a:rPr>
              <a:t>Area Volume Chart:</a:t>
            </a:r>
          </a:p>
          <a:p>
            <a:pPr marL="285750" indent="-285750" algn="just">
              <a:buFont typeface="Wingdings" panose="05000000000000000000" pitchFamily="2" charset="2"/>
              <a:buChar char="ü"/>
            </a:pPr>
            <a:r>
              <a:rPr lang="en-IN" sz="1400" b="1" dirty="0">
                <a:solidFill>
                  <a:schemeClr val="tx1"/>
                </a:solidFill>
                <a:effectLst/>
                <a:latin typeface="Century Gothic" panose="020B0502020202020204" pitchFamily="34" charset="0"/>
                <a:ea typeface="Calibri" panose="020F0502020204030204" pitchFamily="34" charset="0"/>
              </a:rPr>
              <a:t>﻿</a:t>
            </a:r>
            <a:r>
              <a:rPr lang="en-IN" sz="1400" b="1" i="1" dirty="0">
                <a:solidFill>
                  <a:schemeClr val="tx1"/>
                </a:solidFill>
                <a:effectLst/>
                <a:latin typeface="Century Gothic" panose="020B0502020202020204" pitchFamily="34" charset="0"/>
                <a:ea typeface="Calibri" panose="020F0502020204030204" pitchFamily="34" charset="0"/>
              </a:rPr>
              <a:t>Current Year orders count (200.00% increase) and Previous</a:t>
            </a:r>
            <a:r>
              <a:rPr lang="en-IN" sz="1400" b="1" i="1" dirty="0">
                <a:solidFill>
                  <a:schemeClr val="tx1"/>
                </a:solidFill>
                <a:latin typeface="Century Gothic" panose="020B0502020202020204" pitchFamily="34" charset="0"/>
                <a:ea typeface="Calibri" panose="020F0502020204030204" pitchFamily="34" charset="0"/>
              </a:rPr>
              <a:t> </a:t>
            </a:r>
            <a:r>
              <a:rPr lang="en-IN" sz="1400" b="1" i="1" dirty="0">
                <a:solidFill>
                  <a:schemeClr val="tx1"/>
                </a:solidFill>
                <a:effectLst/>
                <a:latin typeface="Century Gothic" panose="020B0502020202020204" pitchFamily="34" charset="0"/>
                <a:ea typeface="Calibri" panose="020F0502020204030204" pitchFamily="34" charset="0"/>
              </a:rPr>
              <a:t>Year Orders Count (160.00% increase) both trended up between January 2003 and December 2005.﻿﻿</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﻿﻿Previous Year Orders Count started trending up on July 2005, rising by 18.18% in 5 months.﻿﻿</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﻿﻿﻿Previous</a:t>
            </a:r>
            <a:r>
              <a:rPr lang="en-IN" sz="1400" b="1" i="1" dirty="0">
                <a:solidFill>
                  <a:schemeClr val="tx1"/>
                </a:solidFill>
                <a:latin typeface="Century Gothic" panose="020B0502020202020204" pitchFamily="34" charset="0"/>
                <a:ea typeface="Calibri" panose="020F0502020204030204" pitchFamily="34" charset="0"/>
              </a:rPr>
              <a:t> </a:t>
            </a:r>
            <a:r>
              <a:rPr lang="en-IN" sz="1400" b="1" i="1" dirty="0">
                <a:solidFill>
                  <a:schemeClr val="tx1"/>
                </a:solidFill>
                <a:effectLst/>
                <a:latin typeface="Century Gothic" panose="020B0502020202020204" pitchFamily="34" charset="0"/>
                <a:ea typeface="Calibri" panose="020F0502020204030204" pitchFamily="34" charset="0"/>
              </a:rPr>
              <a:t>Year Orders Count jumped from 11 to 13 during its steepest incline between July 2005 and December 2005.﻿﻿</a:t>
            </a:r>
          </a:p>
          <a:p>
            <a:pPr algn="ctr"/>
            <a:endParaRPr lang="en-IN" sz="1400" dirty="0">
              <a:solidFill>
                <a:schemeClr val="tx1"/>
              </a:solidFill>
            </a:endParaRPr>
          </a:p>
        </p:txBody>
      </p:sp>
      <p:sp>
        <p:nvSpPr>
          <p:cNvPr id="39" name="Double Wave 38">
            <a:extLst>
              <a:ext uri="{FF2B5EF4-FFF2-40B4-BE49-F238E27FC236}">
                <a16:creationId xmlns:a16="http://schemas.microsoft.com/office/drawing/2014/main" id="{A9F8963D-3E48-4F26-5DD7-A7A851BE9893}"/>
              </a:ext>
            </a:extLst>
          </p:cNvPr>
          <p:cNvSpPr/>
          <p:nvPr/>
        </p:nvSpPr>
        <p:spPr>
          <a:xfrm>
            <a:off x="5075192" y="5451675"/>
            <a:ext cx="3884106" cy="261441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ea typeface="Calibri" panose="020F0502020204030204" pitchFamily="34" charset="0"/>
              </a:rPr>
              <a:t>Pie-Chart: </a:t>
            </a:r>
          </a:p>
          <a:p>
            <a:pPr marL="285750" indent="-285750">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Shows the Sales performance of top customers compare to the rest in the form of Pie-Chart </a:t>
            </a:r>
            <a:r>
              <a:rPr lang="en-IN" sz="1400" b="1" i="1" dirty="0">
                <a:solidFill>
                  <a:schemeClr val="tx1"/>
                </a:solidFill>
                <a:latin typeface="Century Gothic" panose="020B0502020202020204" pitchFamily="34" charset="0"/>
              </a:rPr>
              <a:t>showing</a:t>
            </a:r>
            <a:r>
              <a:rPr lang="en-IN" sz="1400" b="1" i="1" dirty="0">
                <a:solidFill>
                  <a:schemeClr val="tx1"/>
                </a:solidFill>
                <a:effectLst/>
                <a:latin typeface="Century Gothic" panose="020B0502020202020204" pitchFamily="34" charset="0"/>
                <a:ea typeface="Calibri" panose="020F0502020204030204" pitchFamily="34" charset="0"/>
              </a:rPr>
              <a:t> the value &amp; percentage. Used “Top N” DAX function and total sales.</a:t>
            </a:r>
          </a:p>
          <a:p>
            <a:pPr algn="ctr"/>
            <a:endParaRPr lang="en-IN" sz="1400" dirty="0"/>
          </a:p>
        </p:txBody>
      </p:sp>
      <p:sp>
        <p:nvSpPr>
          <p:cNvPr id="40" name="Double Wave 39">
            <a:extLst>
              <a:ext uri="{FF2B5EF4-FFF2-40B4-BE49-F238E27FC236}">
                <a16:creationId xmlns:a16="http://schemas.microsoft.com/office/drawing/2014/main" id="{09482168-0134-CB96-DCF6-F8BC36016746}"/>
              </a:ext>
            </a:extLst>
          </p:cNvPr>
          <p:cNvSpPr/>
          <p:nvPr/>
        </p:nvSpPr>
        <p:spPr>
          <a:xfrm>
            <a:off x="9166401" y="5435519"/>
            <a:ext cx="4977862" cy="25695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ea typeface="Calibri" panose="020F0502020204030204" pitchFamily="34" charset="0"/>
              </a:rPr>
              <a:t>Scatter plot : </a:t>
            </a:r>
          </a:p>
          <a:p>
            <a:pPr marL="285750" indent="-285750" algn="just">
              <a:buFont typeface="Wingdings" panose="05000000000000000000" pitchFamily="2" charset="2"/>
              <a:buChar char="ü"/>
            </a:pPr>
            <a:r>
              <a:rPr lang="en-IN" sz="1400" b="1" i="1" dirty="0">
                <a:solidFill>
                  <a:schemeClr val="tx1"/>
                </a:solidFill>
                <a:latin typeface="Century Gothic" panose="020B0502020202020204" pitchFamily="34" charset="0"/>
                <a:ea typeface="Calibri" panose="020F0502020204030204" pitchFamily="34" charset="0"/>
              </a:rPr>
              <a:t>It has </a:t>
            </a:r>
            <a:r>
              <a:rPr lang="en-IN" sz="1400" b="1" i="1" dirty="0">
                <a:solidFill>
                  <a:schemeClr val="tx1"/>
                </a:solidFill>
                <a:effectLst/>
                <a:latin typeface="Century Gothic" panose="020B0502020202020204" pitchFamily="34" charset="0"/>
                <a:ea typeface="Calibri" panose="020F0502020204030204" pitchFamily="34" charset="0"/>
              </a:rPr>
              <a:t>the highest Count of customer Number (10) and 1165 had the highest Sum of credit Limit (602600). The country with the highest Count of customer Number was Germany and the country with the highest Sum of credit Limit was USA.﻿﻿</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ea typeface="Calibri" panose="020F0502020204030204" pitchFamily="34" charset="0"/>
              </a:rPr>
              <a:t>﻿﻿﻿﻿Most Sales Rep. Employee Number were below 3 in Count of customer Number and below 201327 in Sum of credit Limit.﻿﻿﻿﻿</a:t>
            </a:r>
          </a:p>
        </p:txBody>
      </p:sp>
      <p:pic>
        <p:nvPicPr>
          <p:cNvPr id="44" name="Picture 43">
            <a:extLst>
              <a:ext uri="{FF2B5EF4-FFF2-40B4-BE49-F238E27FC236}">
                <a16:creationId xmlns:a16="http://schemas.microsoft.com/office/drawing/2014/main" id="{11C15EF4-2FC3-7C5A-9E6A-B2490E1F6127}"/>
              </a:ext>
            </a:extLst>
          </p:cNvPr>
          <p:cNvPicPr>
            <a:picLocks noChangeAspect="1"/>
          </p:cNvPicPr>
          <p:nvPr/>
        </p:nvPicPr>
        <p:blipFill>
          <a:blip r:embed="rId5"/>
          <a:stretch>
            <a:fillRect/>
          </a:stretch>
        </p:blipFill>
        <p:spPr>
          <a:xfrm>
            <a:off x="768470" y="384573"/>
            <a:ext cx="967734" cy="765729"/>
          </a:xfrm>
          <a:prstGeom prst="rect">
            <a:avLst/>
          </a:prstGeom>
        </p:spPr>
      </p:pic>
    </p:spTree>
    <p:extLst>
      <p:ext uri="{BB962C8B-B14F-4D97-AF65-F5344CB8AC3E}">
        <p14:creationId xmlns:p14="http://schemas.microsoft.com/office/powerpoint/2010/main" val="22910544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4342"/>
        </a:solidFill>
        <a:effectLst/>
      </p:bgPr>
    </p:bg>
    <p:spTree>
      <p:nvGrpSpPr>
        <p:cNvPr id="1" name=""/>
        <p:cNvGrpSpPr/>
        <p:nvPr/>
      </p:nvGrpSpPr>
      <p:grpSpPr>
        <a:xfrm>
          <a:off x="0" y="0"/>
          <a:ext cx="0" cy="0"/>
          <a:chOff x="0" y="0"/>
          <a:chExt cx="0" cy="0"/>
        </a:xfrm>
      </p:grpSpPr>
      <p:sp>
        <p:nvSpPr>
          <p:cNvPr id="20" name="TextBox 20">
            <a:extLst>
              <a:ext uri="{FF2B5EF4-FFF2-40B4-BE49-F238E27FC236}">
                <a16:creationId xmlns:a16="http://schemas.microsoft.com/office/drawing/2014/main" id="{906D705B-56F2-1446-A2F9-8FE4C121674C}"/>
              </a:ext>
            </a:extLst>
          </p:cNvPr>
          <p:cNvSpPr txBox="1"/>
          <p:nvPr/>
        </p:nvSpPr>
        <p:spPr>
          <a:xfrm>
            <a:off x="10360683" y="1750878"/>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06</a:t>
            </a:r>
          </a:p>
        </p:txBody>
      </p:sp>
      <p:sp>
        <p:nvSpPr>
          <p:cNvPr id="24" name="TextBox 24">
            <a:extLst>
              <a:ext uri="{FF2B5EF4-FFF2-40B4-BE49-F238E27FC236}">
                <a16:creationId xmlns:a16="http://schemas.microsoft.com/office/drawing/2014/main" id="{15E70226-D997-BF44-BC06-AE02092FE16D}"/>
              </a:ext>
            </a:extLst>
          </p:cNvPr>
          <p:cNvSpPr txBox="1"/>
          <p:nvPr/>
        </p:nvSpPr>
        <p:spPr>
          <a:xfrm>
            <a:off x="1263767" y="1491223"/>
            <a:ext cx="1815943"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3</a:t>
            </a:r>
          </a:p>
        </p:txBody>
      </p:sp>
      <p:sp>
        <p:nvSpPr>
          <p:cNvPr id="21" name="TextBox 21">
            <a:extLst>
              <a:ext uri="{FF2B5EF4-FFF2-40B4-BE49-F238E27FC236}">
                <a16:creationId xmlns:a16="http://schemas.microsoft.com/office/drawing/2014/main" id="{DCB22B7A-D62B-614F-BBE7-D4AE02A47AA5}"/>
              </a:ext>
            </a:extLst>
          </p:cNvPr>
          <p:cNvSpPr txBox="1"/>
          <p:nvPr/>
        </p:nvSpPr>
        <p:spPr>
          <a:xfrm>
            <a:off x="10360683" y="2737815"/>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07</a:t>
            </a:r>
          </a:p>
        </p:txBody>
      </p:sp>
      <p:sp>
        <p:nvSpPr>
          <p:cNvPr id="25" name="TextBox 25">
            <a:extLst>
              <a:ext uri="{FF2B5EF4-FFF2-40B4-BE49-F238E27FC236}">
                <a16:creationId xmlns:a16="http://schemas.microsoft.com/office/drawing/2014/main" id="{1F2CAB47-2C8C-A74D-94BC-17E744F7CF97}"/>
              </a:ext>
            </a:extLst>
          </p:cNvPr>
          <p:cNvSpPr txBox="1"/>
          <p:nvPr/>
        </p:nvSpPr>
        <p:spPr>
          <a:xfrm>
            <a:off x="1286615" y="2533105"/>
            <a:ext cx="179669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4-6</a:t>
            </a:r>
          </a:p>
        </p:txBody>
      </p:sp>
      <p:sp>
        <p:nvSpPr>
          <p:cNvPr id="22" name="TextBox 22">
            <a:extLst>
              <a:ext uri="{FF2B5EF4-FFF2-40B4-BE49-F238E27FC236}">
                <a16:creationId xmlns:a16="http://schemas.microsoft.com/office/drawing/2014/main" id="{DB054DF1-BE41-974F-9D50-8CCF73A54B50}"/>
              </a:ext>
            </a:extLst>
          </p:cNvPr>
          <p:cNvSpPr txBox="1"/>
          <p:nvPr/>
        </p:nvSpPr>
        <p:spPr>
          <a:xfrm>
            <a:off x="10360683" y="3724751"/>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08</a:t>
            </a:r>
          </a:p>
        </p:txBody>
      </p:sp>
      <p:sp>
        <p:nvSpPr>
          <p:cNvPr id="23" name="TextBox 23">
            <a:extLst>
              <a:ext uri="{FF2B5EF4-FFF2-40B4-BE49-F238E27FC236}">
                <a16:creationId xmlns:a16="http://schemas.microsoft.com/office/drawing/2014/main" id="{0657B57B-A828-1C41-B2CE-8582E46762B7}"/>
              </a:ext>
            </a:extLst>
          </p:cNvPr>
          <p:cNvSpPr txBox="1"/>
          <p:nvPr/>
        </p:nvSpPr>
        <p:spPr>
          <a:xfrm>
            <a:off x="10360683" y="4711686"/>
            <a:ext cx="559769" cy="5355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09</a:t>
            </a:r>
          </a:p>
        </p:txBody>
      </p:sp>
      <p:sp>
        <p:nvSpPr>
          <p:cNvPr id="44" name="Shape">
            <a:extLst>
              <a:ext uri="{FF2B5EF4-FFF2-40B4-BE49-F238E27FC236}">
                <a16:creationId xmlns:a16="http://schemas.microsoft.com/office/drawing/2014/main" id="{14083201-84F2-AD47-85DB-17B26E7E8CBD}"/>
              </a:ext>
            </a:extLst>
          </p:cNvPr>
          <p:cNvSpPr/>
          <p:nvPr/>
        </p:nvSpPr>
        <p:spPr>
          <a:xfrm>
            <a:off x="7252142" y="6285934"/>
            <a:ext cx="3791866" cy="15624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dirty="0"/>
          </a:p>
        </p:txBody>
      </p:sp>
      <p:sp>
        <p:nvSpPr>
          <p:cNvPr id="45" name="Shape">
            <a:extLst>
              <a:ext uri="{FF2B5EF4-FFF2-40B4-BE49-F238E27FC236}">
                <a16:creationId xmlns:a16="http://schemas.microsoft.com/office/drawing/2014/main" id="{5DAE83AD-34CF-0B4E-93E5-C0CF892C150E}"/>
              </a:ext>
            </a:extLst>
          </p:cNvPr>
          <p:cNvSpPr/>
          <p:nvPr/>
        </p:nvSpPr>
        <p:spPr>
          <a:xfrm>
            <a:off x="7271421" y="4263828"/>
            <a:ext cx="3851392" cy="14100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6" name="Shape">
            <a:extLst>
              <a:ext uri="{FF2B5EF4-FFF2-40B4-BE49-F238E27FC236}">
                <a16:creationId xmlns:a16="http://schemas.microsoft.com/office/drawing/2014/main" id="{82E50AEC-4F35-1A4E-ACA8-873D46D3BC5D}"/>
              </a:ext>
            </a:extLst>
          </p:cNvPr>
          <p:cNvSpPr/>
          <p:nvPr/>
        </p:nvSpPr>
        <p:spPr>
          <a:xfrm>
            <a:off x="7334311" y="1218693"/>
            <a:ext cx="3877458" cy="1464347"/>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rgbClr val="FF66CC"/>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7" name="Shape">
            <a:extLst>
              <a:ext uri="{FF2B5EF4-FFF2-40B4-BE49-F238E27FC236}">
                <a16:creationId xmlns:a16="http://schemas.microsoft.com/office/drawing/2014/main" id="{2D02559A-19FB-6846-A169-DBB379EE3EC0}"/>
              </a:ext>
            </a:extLst>
          </p:cNvPr>
          <p:cNvSpPr/>
          <p:nvPr/>
        </p:nvSpPr>
        <p:spPr>
          <a:xfrm>
            <a:off x="7300277" y="2274688"/>
            <a:ext cx="3873388" cy="14500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8" name="Shape">
            <a:extLst>
              <a:ext uri="{FF2B5EF4-FFF2-40B4-BE49-F238E27FC236}">
                <a16:creationId xmlns:a16="http://schemas.microsoft.com/office/drawing/2014/main" id="{C66C56E6-91EA-D240-A997-06303EF1EF97}"/>
              </a:ext>
            </a:extLst>
          </p:cNvPr>
          <p:cNvSpPr/>
          <p:nvPr/>
        </p:nvSpPr>
        <p:spPr>
          <a:xfrm>
            <a:off x="7271421" y="3278216"/>
            <a:ext cx="3855965" cy="13784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683"/>
                  <a:pt x="21600" y="14683"/>
                </a:cubicBezTo>
                <a:lnTo>
                  <a:pt x="21600" y="0"/>
                </a:lnTo>
                <a:cubicBezTo>
                  <a:pt x="7570" y="0"/>
                  <a:pt x="0" y="7767"/>
                  <a:pt x="0" y="7767"/>
                </a:cubicBezTo>
                <a:lnTo>
                  <a:pt x="0" y="21600"/>
                </a:lnTo>
                <a:close/>
              </a:path>
            </a:pathLst>
          </a:custGeom>
          <a:solidFill>
            <a:schemeClr val="bg1">
              <a:lumMod val="8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49" name="Shape">
            <a:extLst>
              <a:ext uri="{FF2B5EF4-FFF2-40B4-BE49-F238E27FC236}">
                <a16:creationId xmlns:a16="http://schemas.microsoft.com/office/drawing/2014/main" id="{46E4B138-DAAE-7347-A3FE-6C0AF421543C}"/>
              </a:ext>
            </a:extLst>
          </p:cNvPr>
          <p:cNvSpPr/>
          <p:nvPr/>
        </p:nvSpPr>
        <p:spPr>
          <a:xfrm>
            <a:off x="3495293" y="6258439"/>
            <a:ext cx="3702026" cy="15223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accent2">
              <a:lumMod val="60000"/>
              <a:lumOff val="40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0" name="Shape">
            <a:extLst>
              <a:ext uri="{FF2B5EF4-FFF2-40B4-BE49-F238E27FC236}">
                <a16:creationId xmlns:a16="http://schemas.microsoft.com/office/drawing/2014/main" id="{EFB7CFD2-7B66-4E4F-995E-0AB00D254D73}"/>
              </a:ext>
            </a:extLst>
          </p:cNvPr>
          <p:cNvSpPr/>
          <p:nvPr/>
        </p:nvSpPr>
        <p:spPr>
          <a:xfrm>
            <a:off x="3498031" y="5133122"/>
            <a:ext cx="3695153" cy="16454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accent5">
              <a:lumMod val="40000"/>
              <a:lumOff val="60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1" name="Shape">
            <a:extLst>
              <a:ext uri="{FF2B5EF4-FFF2-40B4-BE49-F238E27FC236}">
                <a16:creationId xmlns:a16="http://schemas.microsoft.com/office/drawing/2014/main" id="{4A2D2DA4-35A5-B847-B8A1-CA8EA8E1A9EC}"/>
              </a:ext>
            </a:extLst>
          </p:cNvPr>
          <p:cNvSpPr/>
          <p:nvPr/>
        </p:nvSpPr>
        <p:spPr>
          <a:xfrm>
            <a:off x="3486625" y="1209984"/>
            <a:ext cx="3769575" cy="146434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2" name="Shape">
            <a:extLst>
              <a:ext uri="{FF2B5EF4-FFF2-40B4-BE49-F238E27FC236}">
                <a16:creationId xmlns:a16="http://schemas.microsoft.com/office/drawing/2014/main" id="{347BF104-0774-504E-B02B-254B9D551CAE}"/>
              </a:ext>
            </a:extLst>
          </p:cNvPr>
          <p:cNvSpPr/>
          <p:nvPr/>
        </p:nvSpPr>
        <p:spPr>
          <a:xfrm>
            <a:off x="3482736" y="3238836"/>
            <a:ext cx="3729282" cy="14500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chemeClr val="accent6"/>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3" name="Shape">
            <a:extLst>
              <a:ext uri="{FF2B5EF4-FFF2-40B4-BE49-F238E27FC236}">
                <a16:creationId xmlns:a16="http://schemas.microsoft.com/office/drawing/2014/main" id="{9E407985-02E7-CC4E-8166-8A8BCCE23F66}"/>
              </a:ext>
            </a:extLst>
          </p:cNvPr>
          <p:cNvSpPr/>
          <p:nvPr/>
        </p:nvSpPr>
        <p:spPr>
          <a:xfrm>
            <a:off x="3493896" y="4255998"/>
            <a:ext cx="3697464" cy="13607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683"/>
                  <a:pt x="0" y="14683"/>
                </a:cubicBezTo>
                <a:lnTo>
                  <a:pt x="0" y="0"/>
                </a:lnTo>
                <a:cubicBezTo>
                  <a:pt x="14030" y="0"/>
                  <a:pt x="21600" y="7767"/>
                  <a:pt x="21600" y="7767"/>
                </a:cubicBezTo>
                <a:lnTo>
                  <a:pt x="21600" y="21600"/>
                </a:lnTo>
                <a:close/>
              </a:path>
            </a:pathLst>
          </a:custGeom>
          <a:solidFill>
            <a:srgbClr val="FFC00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3600"/>
          </a:p>
        </p:txBody>
      </p:sp>
      <p:sp>
        <p:nvSpPr>
          <p:cNvPr id="54" name="Shape">
            <a:extLst>
              <a:ext uri="{FF2B5EF4-FFF2-40B4-BE49-F238E27FC236}">
                <a16:creationId xmlns:a16="http://schemas.microsoft.com/office/drawing/2014/main" id="{6C57AF5B-8D46-8D49-9FEB-F763B88C05A9}"/>
              </a:ext>
            </a:extLst>
          </p:cNvPr>
          <p:cNvSpPr/>
          <p:nvPr/>
        </p:nvSpPr>
        <p:spPr>
          <a:xfrm>
            <a:off x="3304643" y="1165940"/>
            <a:ext cx="7933556" cy="6811850"/>
          </a:xfrm>
          <a:custGeom>
            <a:avLst/>
            <a:gdLst/>
            <a:ahLst/>
            <a:cxnLst>
              <a:cxn ang="0">
                <a:pos x="wd2" y="hd2"/>
              </a:cxn>
              <a:cxn ang="5400000">
                <a:pos x="wd2" y="hd2"/>
              </a:cxn>
              <a:cxn ang="10800000">
                <a:pos x="wd2" y="hd2"/>
              </a:cxn>
              <a:cxn ang="16200000">
                <a:pos x="wd2" y="hd2"/>
              </a:cxn>
            </a:cxnLst>
            <a:rect l="0" t="0" r="r" b="b"/>
            <a:pathLst>
              <a:path w="21600" h="21600" extrusionOk="0">
                <a:moveTo>
                  <a:pt x="21600" y="751"/>
                </a:moveTo>
                <a:cubicBezTo>
                  <a:pt x="21600" y="419"/>
                  <a:pt x="21372" y="130"/>
                  <a:pt x="21068" y="14"/>
                </a:cubicBezTo>
                <a:lnTo>
                  <a:pt x="21068" y="2687"/>
                </a:lnTo>
                <a:cubicBezTo>
                  <a:pt x="21068" y="2745"/>
                  <a:pt x="21053" y="2788"/>
                  <a:pt x="21023" y="2832"/>
                </a:cubicBezTo>
                <a:cubicBezTo>
                  <a:pt x="21053" y="2875"/>
                  <a:pt x="21068" y="2919"/>
                  <a:pt x="21068" y="2976"/>
                </a:cubicBezTo>
                <a:lnTo>
                  <a:pt x="21068" y="6863"/>
                </a:lnTo>
                <a:cubicBezTo>
                  <a:pt x="21068" y="6921"/>
                  <a:pt x="21053" y="6964"/>
                  <a:pt x="21023" y="7007"/>
                </a:cubicBezTo>
                <a:cubicBezTo>
                  <a:pt x="21053" y="7051"/>
                  <a:pt x="21068" y="7094"/>
                  <a:pt x="21068" y="7152"/>
                </a:cubicBezTo>
                <a:lnTo>
                  <a:pt x="21068" y="10894"/>
                </a:lnTo>
                <a:cubicBezTo>
                  <a:pt x="21068" y="10952"/>
                  <a:pt x="21053" y="10995"/>
                  <a:pt x="21023" y="11038"/>
                </a:cubicBezTo>
                <a:cubicBezTo>
                  <a:pt x="21053" y="11082"/>
                  <a:pt x="21068" y="11125"/>
                  <a:pt x="21068" y="11183"/>
                </a:cubicBezTo>
                <a:lnTo>
                  <a:pt x="21068" y="14723"/>
                </a:lnTo>
                <a:cubicBezTo>
                  <a:pt x="21068" y="14780"/>
                  <a:pt x="21053" y="14824"/>
                  <a:pt x="21023" y="14867"/>
                </a:cubicBezTo>
                <a:cubicBezTo>
                  <a:pt x="21053" y="14911"/>
                  <a:pt x="21068" y="14954"/>
                  <a:pt x="21068" y="15012"/>
                </a:cubicBezTo>
                <a:lnTo>
                  <a:pt x="21068" y="18696"/>
                </a:lnTo>
                <a:cubicBezTo>
                  <a:pt x="21068" y="18855"/>
                  <a:pt x="20932" y="18985"/>
                  <a:pt x="20765" y="18985"/>
                </a:cubicBezTo>
                <a:cubicBezTo>
                  <a:pt x="14582" y="18985"/>
                  <a:pt x="11195" y="20906"/>
                  <a:pt x="11165" y="20921"/>
                </a:cubicBezTo>
                <a:cubicBezTo>
                  <a:pt x="11119" y="20950"/>
                  <a:pt x="11058" y="20964"/>
                  <a:pt x="11013" y="20964"/>
                </a:cubicBezTo>
                <a:cubicBezTo>
                  <a:pt x="10967" y="20964"/>
                  <a:pt x="10906" y="20950"/>
                  <a:pt x="10861" y="20921"/>
                </a:cubicBezTo>
                <a:cubicBezTo>
                  <a:pt x="10846" y="20906"/>
                  <a:pt x="10815" y="20892"/>
                  <a:pt x="10800" y="20878"/>
                </a:cubicBezTo>
                <a:cubicBezTo>
                  <a:pt x="10785" y="20892"/>
                  <a:pt x="10770" y="20906"/>
                  <a:pt x="10739" y="20921"/>
                </a:cubicBezTo>
                <a:cubicBezTo>
                  <a:pt x="10694" y="20950"/>
                  <a:pt x="10648" y="20964"/>
                  <a:pt x="10587" y="20964"/>
                </a:cubicBezTo>
                <a:cubicBezTo>
                  <a:pt x="10527" y="20964"/>
                  <a:pt x="10481" y="20950"/>
                  <a:pt x="10435" y="20921"/>
                </a:cubicBezTo>
                <a:cubicBezTo>
                  <a:pt x="10420" y="20921"/>
                  <a:pt x="9570" y="20430"/>
                  <a:pt x="7975" y="19953"/>
                </a:cubicBezTo>
                <a:cubicBezTo>
                  <a:pt x="6501" y="19505"/>
                  <a:pt x="4056" y="18985"/>
                  <a:pt x="835" y="18985"/>
                </a:cubicBezTo>
                <a:cubicBezTo>
                  <a:pt x="668" y="18985"/>
                  <a:pt x="532" y="18855"/>
                  <a:pt x="532" y="18696"/>
                </a:cubicBezTo>
                <a:lnTo>
                  <a:pt x="532" y="15012"/>
                </a:lnTo>
                <a:cubicBezTo>
                  <a:pt x="532" y="14954"/>
                  <a:pt x="547" y="14911"/>
                  <a:pt x="577" y="14867"/>
                </a:cubicBezTo>
                <a:cubicBezTo>
                  <a:pt x="547" y="14824"/>
                  <a:pt x="532" y="14780"/>
                  <a:pt x="532" y="14723"/>
                </a:cubicBezTo>
                <a:lnTo>
                  <a:pt x="532" y="11183"/>
                </a:lnTo>
                <a:cubicBezTo>
                  <a:pt x="532" y="11125"/>
                  <a:pt x="547" y="11082"/>
                  <a:pt x="577" y="11038"/>
                </a:cubicBezTo>
                <a:cubicBezTo>
                  <a:pt x="547" y="10995"/>
                  <a:pt x="532" y="10952"/>
                  <a:pt x="532" y="10894"/>
                </a:cubicBezTo>
                <a:lnTo>
                  <a:pt x="532" y="7152"/>
                </a:lnTo>
                <a:cubicBezTo>
                  <a:pt x="532" y="7094"/>
                  <a:pt x="547" y="7051"/>
                  <a:pt x="577" y="7007"/>
                </a:cubicBezTo>
                <a:cubicBezTo>
                  <a:pt x="547" y="6964"/>
                  <a:pt x="532" y="6921"/>
                  <a:pt x="532" y="6863"/>
                </a:cubicBezTo>
                <a:lnTo>
                  <a:pt x="532" y="2962"/>
                </a:lnTo>
                <a:cubicBezTo>
                  <a:pt x="532" y="2904"/>
                  <a:pt x="547" y="2861"/>
                  <a:pt x="577" y="2817"/>
                </a:cubicBezTo>
                <a:cubicBezTo>
                  <a:pt x="547" y="2774"/>
                  <a:pt x="532" y="2731"/>
                  <a:pt x="532" y="2673"/>
                </a:cubicBezTo>
                <a:lnTo>
                  <a:pt x="532" y="0"/>
                </a:lnTo>
                <a:cubicBezTo>
                  <a:pt x="228" y="116"/>
                  <a:pt x="0" y="405"/>
                  <a:pt x="0" y="737"/>
                </a:cubicBezTo>
                <a:lnTo>
                  <a:pt x="0" y="4696"/>
                </a:lnTo>
                <a:cubicBezTo>
                  <a:pt x="0" y="4739"/>
                  <a:pt x="0" y="4797"/>
                  <a:pt x="15" y="4840"/>
                </a:cubicBezTo>
                <a:cubicBezTo>
                  <a:pt x="0" y="4883"/>
                  <a:pt x="0" y="4941"/>
                  <a:pt x="0" y="4985"/>
                </a:cubicBezTo>
                <a:lnTo>
                  <a:pt x="0" y="8871"/>
                </a:lnTo>
                <a:cubicBezTo>
                  <a:pt x="0" y="8915"/>
                  <a:pt x="0" y="8972"/>
                  <a:pt x="15" y="9016"/>
                </a:cubicBezTo>
                <a:cubicBezTo>
                  <a:pt x="0" y="9059"/>
                  <a:pt x="0" y="9117"/>
                  <a:pt x="0" y="9160"/>
                </a:cubicBezTo>
                <a:lnTo>
                  <a:pt x="0" y="12902"/>
                </a:lnTo>
                <a:cubicBezTo>
                  <a:pt x="0" y="12946"/>
                  <a:pt x="0" y="13003"/>
                  <a:pt x="15" y="13047"/>
                </a:cubicBezTo>
                <a:cubicBezTo>
                  <a:pt x="0" y="13090"/>
                  <a:pt x="0" y="13148"/>
                  <a:pt x="0" y="13191"/>
                </a:cubicBezTo>
                <a:lnTo>
                  <a:pt x="0" y="16731"/>
                </a:lnTo>
                <a:cubicBezTo>
                  <a:pt x="0" y="16774"/>
                  <a:pt x="0" y="16832"/>
                  <a:pt x="15" y="16875"/>
                </a:cubicBezTo>
                <a:cubicBezTo>
                  <a:pt x="0" y="16919"/>
                  <a:pt x="0" y="16977"/>
                  <a:pt x="0" y="17020"/>
                </a:cubicBezTo>
                <a:lnTo>
                  <a:pt x="0" y="18826"/>
                </a:lnTo>
                <a:cubicBezTo>
                  <a:pt x="0" y="19259"/>
                  <a:pt x="380" y="19621"/>
                  <a:pt x="835" y="19621"/>
                </a:cubicBezTo>
                <a:cubicBezTo>
                  <a:pt x="6805" y="19621"/>
                  <a:pt x="10101" y="21456"/>
                  <a:pt x="10162" y="21484"/>
                </a:cubicBezTo>
                <a:cubicBezTo>
                  <a:pt x="10299" y="21557"/>
                  <a:pt x="10451" y="21600"/>
                  <a:pt x="10587" y="21600"/>
                </a:cubicBezTo>
                <a:cubicBezTo>
                  <a:pt x="10663" y="21600"/>
                  <a:pt x="10724" y="21586"/>
                  <a:pt x="10800" y="21571"/>
                </a:cubicBezTo>
                <a:cubicBezTo>
                  <a:pt x="10861" y="21586"/>
                  <a:pt x="10937" y="21600"/>
                  <a:pt x="10997" y="21600"/>
                </a:cubicBezTo>
                <a:cubicBezTo>
                  <a:pt x="11149" y="21600"/>
                  <a:pt x="11301" y="21557"/>
                  <a:pt x="11423" y="21484"/>
                </a:cubicBezTo>
                <a:cubicBezTo>
                  <a:pt x="11453" y="21470"/>
                  <a:pt x="14765" y="19621"/>
                  <a:pt x="20749" y="19621"/>
                </a:cubicBezTo>
                <a:cubicBezTo>
                  <a:pt x="21205" y="19621"/>
                  <a:pt x="21585" y="19259"/>
                  <a:pt x="21585" y="18826"/>
                </a:cubicBezTo>
                <a:lnTo>
                  <a:pt x="21585" y="17020"/>
                </a:lnTo>
                <a:cubicBezTo>
                  <a:pt x="21585" y="16977"/>
                  <a:pt x="21585" y="16919"/>
                  <a:pt x="21570" y="16875"/>
                </a:cubicBezTo>
                <a:cubicBezTo>
                  <a:pt x="21585" y="16832"/>
                  <a:pt x="21585" y="16774"/>
                  <a:pt x="21585" y="16731"/>
                </a:cubicBezTo>
                <a:lnTo>
                  <a:pt x="21585" y="13191"/>
                </a:lnTo>
                <a:cubicBezTo>
                  <a:pt x="21585" y="13148"/>
                  <a:pt x="21585" y="13090"/>
                  <a:pt x="21570" y="13047"/>
                </a:cubicBezTo>
                <a:cubicBezTo>
                  <a:pt x="21585" y="13003"/>
                  <a:pt x="21585" y="12946"/>
                  <a:pt x="21585" y="12902"/>
                </a:cubicBezTo>
                <a:lnTo>
                  <a:pt x="21585" y="9160"/>
                </a:lnTo>
                <a:cubicBezTo>
                  <a:pt x="21585" y="9117"/>
                  <a:pt x="21585" y="9059"/>
                  <a:pt x="21570" y="9016"/>
                </a:cubicBezTo>
                <a:cubicBezTo>
                  <a:pt x="21585" y="8972"/>
                  <a:pt x="21585" y="8915"/>
                  <a:pt x="21585" y="8871"/>
                </a:cubicBezTo>
                <a:lnTo>
                  <a:pt x="21585" y="4985"/>
                </a:lnTo>
                <a:cubicBezTo>
                  <a:pt x="21585" y="4941"/>
                  <a:pt x="21585" y="4883"/>
                  <a:pt x="21570" y="4840"/>
                </a:cubicBezTo>
                <a:cubicBezTo>
                  <a:pt x="21585" y="4797"/>
                  <a:pt x="21585" y="4739"/>
                  <a:pt x="21585" y="4696"/>
                </a:cubicBezTo>
                <a:lnTo>
                  <a:pt x="21585" y="751"/>
                </a:lnTo>
                <a:close/>
              </a:path>
            </a:pathLst>
          </a:custGeom>
          <a:solidFill>
            <a:schemeClr val="bg1">
              <a:lumMod val="75000"/>
            </a:schemeClr>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600">
              <a:solidFill>
                <a:srgbClr val="FFFFFF"/>
              </a:solidFill>
              <a:effectLst>
                <a:outerShdw blurRad="38100" dist="12700" dir="5400000" rotWithShape="0">
                  <a:srgbClr val="000000">
                    <a:alpha val="50000"/>
                  </a:srgbClr>
                </a:outerShdw>
              </a:effectLst>
            </a:endParaRPr>
          </a:p>
        </p:txBody>
      </p:sp>
      <p:sp>
        <p:nvSpPr>
          <p:cNvPr id="55" name="TextBox 14">
            <a:extLst>
              <a:ext uri="{FF2B5EF4-FFF2-40B4-BE49-F238E27FC236}">
                <a16:creationId xmlns:a16="http://schemas.microsoft.com/office/drawing/2014/main" id="{0EB8CC54-80FF-F34A-82D4-C2BB6496EEA1}"/>
              </a:ext>
            </a:extLst>
          </p:cNvPr>
          <p:cNvSpPr txBox="1"/>
          <p:nvPr/>
        </p:nvSpPr>
        <p:spPr>
          <a:xfrm>
            <a:off x="8111838" y="1626834"/>
            <a:ext cx="261860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hlinkClick r:id="rId3" action="ppaction://hlinksldjump">
                  <a:extLst>
                    <a:ext uri="{A12FA001-AC4F-418D-AE19-62706E023703}">
                      <ahyp:hlinkClr xmlns:ahyp="http://schemas.microsoft.com/office/drawing/2018/hyperlinkcolor" val="tx"/>
                    </a:ext>
                  </a:extLst>
                </a:hlinkClick>
              </a:rPr>
              <a:t>SALES ANALYSIS</a:t>
            </a:r>
            <a:endParaRPr lang="en-US" sz="2880" b="1" dirty="0"/>
          </a:p>
        </p:txBody>
      </p:sp>
      <p:sp>
        <p:nvSpPr>
          <p:cNvPr id="56" name="TextBox 15">
            <a:extLst>
              <a:ext uri="{FF2B5EF4-FFF2-40B4-BE49-F238E27FC236}">
                <a16:creationId xmlns:a16="http://schemas.microsoft.com/office/drawing/2014/main" id="{A5278B31-C3C2-514C-B2B8-5D6159805CD5}"/>
              </a:ext>
            </a:extLst>
          </p:cNvPr>
          <p:cNvSpPr txBox="1"/>
          <p:nvPr/>
        </p:nvSpPr>
        <p:spPr>
          <a:xfrm>
            <a:off x="7900007" y="2664516"/>
            <a:ext cx="3222806" cy="53553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4" action="ppaction://hlinksldjump">
                  <a:extLst>
                    <a:ext uri="{A12FA001-AC4F-418D-AE19-62706E023703}">
                      <ahyp:hlinkClr xmlns:ahyp="http://schemas.microsoft.com/office/drawing/2018/hyperlinkcolor" val="tx"/>
                    </a:ext>
                  </a:extLst>
                </a:hlinkClick>
              </a:rPr>
              <a:t>PRODUCT</a:t>
            </a:r>
            <a:r>
              <a:rPr lang="en-US" sz="2880" b="1" dirty="0">
                <a:hlinkClick r:id="rId4" action="ppaction://hlinksldjump">
                  <a:extLst>
                    <a:ext uri="{A12FA001-AC4F-418D-AE19-62706E023703}">
                      <ahyp:hlinkClr xmlns:ahyp="http://schemas.microsoft.com/office/drawing/2018/hyperlinkcolor" val="tx"/>
                    </a:ext>
                  </a:extLst>
                </a:hlinkClick>
              </a:rPr>
              <a:t> ANALYSIS</a:t>
            </a:r>
            <a:endParaRPr lang="en-US" sz="2880" b="1" dirty="0"/>
          </a:p>
        </p:txBody>
      </p:sp>
      <p:sp>
        <p:nvSpPr>
          <p:cNvPr id="57" name="TextBox 16">
            <a:extLst>
              <a:ext uri="{FF2B5EF4-FFF2-40B4-BE49-F238E27FC236}">
                <a16:creationId xmlns:a16="http://schemas.microsoft.com/office/drawing/2014/main" id="{E068F9DF-12D2-1346-8040-577B8C86920B}"/>
              </a:ext>
            </a:extLst>
          </p:cNvPr>
          <p:cNvSpPr txBox="1"/>
          <p:nvPr/>
        </p:nvSpPr>
        <p:spPr>
          <a:xfrm>
            <a:off x="8051981" y="4564534"/>
            <a:ext cx="267400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5" action="ppaction://hlinksldjump">
                  <a:extLst>
                    <a:ext uri="{A12FA001-AC4F-418D-AE19-62706E023703}">
                      <ahyp:hlinkClr xmlns:ahyp="http://schemas.microsoft.com/office/drawing/2018/hyperlinkcolor" val="tx"/>
                    </a:ext>
                  </a:extLst>
                </a:hlinkClick>
              </a:rPr>
              <a:t>OTHER</a:t>
            </a:r>
            <a:r>
              <a:rPr lang="en-US" sz="2880" b="1" dirty="0">
                <a:hlinkClick r:id="rId5" action="ppaction://hlinksldjump">
                  <a:extLst>
                    <a:ext uri="{A12FA001-AC4F-418D-AE19-62706E023703}">
                      <ahyp:hlinkClr xmlns:ahyp="http://schemas.microsoft.com/office/drawing/2018/hyperlinkcolor" val="tx"/>
                    </a:ext>
                  </a:extLst>
                </a:hlinkClick>
              </a:rPr>
              <a:t> METRICS</a:t>
            </a:r>
            <a:endParaRPr lang="en-US" sz="2880" b="1" dirty="0"/>
          </a:p>
        </p:txBody>
      </p:sp>
      <p:sp>
        <p:nvSpPr>
          <p:cNvPr id="58" name="TextBox 17">
            <a:extLst>
              <a:ext uri="{FF2B5EF4-FFF2-40B4-BE49-F238E27FC236}">
                <a16:creationId xmlns:a16="http://schemas.microsoft.com/office/drawing/2014/main" id="{25A68C10-13CA-AB43-98C0-480651C0A6E4}"/>
              </a:ext>
            </a:extLst>
          </p:cNvPr>
          <p:cNvSpPr txBox="1"/>
          <p:nvPr/>
        </p:nvSpPr>
        <p:spPr>
          <a:xfrm>
            <a:off x="8064579" y="3487496"/>
            <a:ext cx="244220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dirty="0">
                <a:hlinkClick r:id="rId6" action="ppaction://hlinksldjump">
                  <a:extLst>
                    <a:ext uri="{A12FA001-AC4F-418D-AE19-62706E023703}">
                      <ahyp:hlinkClr xmlns:ahyp="http://schemas.microsoft.com/office/drawing/2018/hyperlinkcolor" val="tx"/>
                    </a:ext>
                  </a:extLst>
                </a:hlinkClick>
              </a:rPr>
              <a:t>SALES EMPLOYEE </a:t>
            </a:r>
          </a:p>
          <a:p>
            <a:pPr algn="ctr"/>
            <a:r>
              <a:rPr lang="en-US" sz="2400" b="1" dirty="0">
                <a:hlinkClick r:id="rId6" action="ppaction://hlinksldjump">
                  <a:extLst>
                    <a:ext uri="{A12FA001-AC4F-418D-AE19-62706E023703}">
                      <ahyp:hlinkClr xmlns:ahyp="http://schemas.microsoft.com/office/drawing/2018/hyperlinkcolor" val="tx"/>
                    </a:ext>
                  </a:extLst>
                </a:hlinkClick>
              </a:rPr>
              <a:t>ANALYSIS</a:t>
            </a:r>
            <a:endParaRPr lang="en-US" sz="2400" b="1" dirty="0"/>
          </a:p>
        </p:txBody>
      </p:sp>
      <p:sp>
        <p:nvSpPr>
          <p:cNvPr id="59" name="TextBox 18">
            <a:extLst>
              <a:ext uri="{FF2B5EF4-FFF2-40B4-BE49-F238E27FC236}">
                <a16:creationId xmlns:a16="http://schemas.microsoft.com/office/drawing/2014/main" id="{3F5CD85F-32A1-6346-88C1-CCB6D8CA4EAB}"/>
              </a:ext>
            </a:extLst>
          </p:cNvPr>
          <p:cNvSpPr txBox="1"/>
          <p:nvPr/>
        </p:nvSpPr>
        <p:spPr>
          <a:xfrm>
            <a:off x="8094821" y="6621923"/>
            <a:ext cx="216578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dirty="0">
                <a:hlinkClick r:id="rId7" action="ppaction://hlinksldjump">
                  <a:extLst>
                    <a:ext uri="{A12FA001-AC4F-418D-AE19-62706E023703}">
                      <ahyp:hlinkClr xmlns:ahyp="http://schemas.microsoft.com/office/drawing/2018/hyperlinkcolor" val="tx"/>
                    </a:ext>
                  </a:extLst>
                </a:hlinkClick>
              </a:rPr>
              <a:t>CONCLUSION</a:t>
            </a:r>
            <a:endParaRPr lang="en-US" sz="2880" b="1" dirty="0"/>
          </a:p>
        </p:txBody>
      </p:sp>
      <p:sp>
        <p:nvSpPr>
          <p:cNvPr id="60" name="TextBox 19">
            <a:extLst>
              <a:ext uri="{FF2B5EF4-FFF2-40B4-BE49-F238E27FC236}">
                <a16:creationId xmlns:a16="http://schemas.microsoft.com/office/drawing/2014/main" id="{80E2FD08-18CC-E941-90AE-32EC544E41CC}"/>
              </a:ext>
            </a:extLst>
          </p:cNvPr>
          <p:cNvSpPr txBox="1"/>
          <p:nvPr/>
        </p:nvSpPr>
        <p:spPr>
          <a:xfrm>
            <a:off x="3617665" y="1427185"/>
            <a:ext cx="1812932"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hlinkClick r:id="rId8" action="ppaction://hlinksldjump">
                  <a:extLst>
                    <a:ext uri="{A12FA001-AC4F-418D-AE19-62706E023703}">
                      <ahyp:hlinkClr xmlns:ahyp="http://schemas.microsoft.com/office/drawing/2018/hyperlinkcolor" val="tx"/>
                    </a:ext>
                  </a:extLst>
                </a:hlinkClick>
              </a:rPr>
              <a:t>OBJECTIVE</a:t>
            </a:r>
            <a:endParaRPr lang="en-US" sz="2800" b="1" dirty="0"/>
          </a:p>
        </p:txBody>
      </p:sp>
      <p:sp>
        <p:nvSpPr>
          <p:cNvPr id="61" name="TextBox 20">
            <a:extLst>
              <a:ext uri="{FF2B5EF4-FFF2-40B4-BE49-F238E27FC236}">
                <a16:creationId xmlns:a16="http://schemas.microsoft.com/office/drawing/2014/main" id="{8B7C4A60-75F0-1C43-917D-AFD1CD8EEA6E}"/>
              </a:ext>
            </a:extLst>
          </p:cNvPr>
          <p:cNvSpPr txBox="1"/>
          <p:nvPr/>
        </p:nvSpPr>
        <p:spPr>
          <a:xfrm>
            <a:off x="3617665" y="3533784"/>
            <a:ext cx="1519134"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hlinkClick r:id="rId9" action="ppaction://hlinksldjump">
                  <a:extLst>
                    <a:ext uri="{A12FA001-AC4F-418D-AE19-62706E023703}">
                      <ahyp:hlinkClr xmlns:ahyp="http://schemas.microsoft.com/office/drawing/2018/hyperlinkcolor" val="tx"/>
                    </a:ext>
                  </a:extLst>
                </a:hlinkClick>
              </a:rPr>
              <a:t>DATASET</a:t>
            </a:r>
            <a:endParaRPr lang="en-US" sz="2880" b="1" dirty="0"/>
          </a:p>
        </p:txBody>
      </p:sp>
      <p:sp>
        <p:nvSpPr>
          <p:cNvPr id="62" name="TextBox 21">
            <a:extLst>
              <a:ext uri="{FF2B5EF4-FFF2-40B4-BE49-F238E27FC236}">
                <a16:creationId xmlns:a16="http://schemas.microsoft.com/office/drawing/2014/main" id="{26F1FFB2-0304-AE40-990C-CEA445F0384E}"/>
              </a:ext>
            </a:extLst>
          </p:cNvPr>
          <p:cNvSpPr txBox="1"/>
          <p:nvPr/>
        </p:nvSpPr>
        <p:spPr>
          <a:xfrm>
            <a:off x="3648779" y="4466413"/>
            <a:ext cx="2196755"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hlinkClick r:id="rId10" action="ppaction://hlinksldjump">
                  <a:extLst>
                    <a:ext uri="{A12FA001-AC4F-418D-AE19-62706E023703}">
                      <ahyp:hlinkClr xmlns:ahyp="http://schemas.microsoft.com/office/drawing/2018/hyperlinkcolor" val="tx"/>
                    </a:ext>
                  </a:extLst>
                </a:hlinkClick>
              </a:rPr>
              <a:t>ER </a:t>
            </a:r>
            <a:r>
              <a:rPr lang="en-US" sz="2800" b="1" dirty="0">
                <a:hlinkClick r:id="rId10" action="ppaction://hlinksldjump">
                  <a:extLst>
                    <a:ext uri="{A12FA001-AC4F-418D-AE19-62706E023703}">
                      <ahyp:hlinkClr xmlns:ahyp="http://schemas.microsoft.com/office/drawing/2018/hyperlinkcolor" val="tx"/>
                    </a:ext>
                  </a:extLst>
                </a:hlinkClick>
              </a:rPr>
              <a:t>DIAGRAM</a:t>
            </a:r>
            <a:endParaRPr lang="en-US" sz="2880" b="1" dirty="0"/>
          </a:p>
        </p:txBody>
      </p:sp>
      <p:sp>
        <p:nvSpPr>
          <p:cNvPr id="63" name="TextBox 22">
            <a:extLst>
              <a:ext uri="{FF2B5EF4-FFF2-40B4-BE49-F238E27FC236}">
                <a16:creationId xmlns:a16="http://schemas.microsoft.com/office/drawing/2014/main" id="{FBC6B457-9328-7544-B636-594C8A1CE9E1}"/>
              </a:ext>
            </a:extLst>
          </p:cNvPr>
          <p:cNvSpPr txBox="1"/>
          <p:nvPr/>
        </p:nvSpPr>
        <p:spPr>
          <a:xfrm>
            <a:off x="3617665" y="5604120"/>
            <a:ext cx="28684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hlinkClick r:id="rId11" action="ppaction://hlinksldjump">
                  <a:extLst>
                    <a:ext uri="{A12FA001-AC4F-418D-AE19-62706E023703}">
                      <ahyp:hlinkClr xmlns:ahyp="http://schemas.microsoft.com/office/drawing/2018/hyperlinkcolor" val="tx"/>
                    </a:ext>
                  </a:extLst>
                </a:hlinkClick>
              </a:rPr>
              <a:t>GENERAL APPROACH</a:t>
            </a:r>
            <a:endParaRPr lang="en-US" sz="2400" b="1" dirty="0"/>
          </a:p>
        </p:txBody>
      </p:sp>
      <p:pic>
        <p:nvPicPr>
          <p:cNvPr id="66" name="Graphic 46" descr="Planet">
            <a:extLst>
              <a:ext uri="{FF2B5EF4-FFF2-40B4-BE49-F238E27FC236}">
                <a16:creationId xmlns:a16="http://schemas.microsoft.com/office/drawing/2014/main" id="{817E62F2-8CB7-0942-B606-FDB2EFABE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22410" y="1846462"/>
            <a:ext cx="548516" cy="548516"/>
          </a:xfrm>
          <a:prstGeom prst="rect">
            <a:avLst/>
          </a:prstGeom>
          <a:effectLst>
            <a:outerShdw blurRad="50800" dist="38100" dir="2700000" algn="tl" rotWithShape="0">
              <a:prstClr val="black">
                <a:alpha val="40000"/>
              </a:prstClr>
            </a:outerShdw>
          </a:effectLst>
        </p:spPr>
      </p:pic>
      <p:pic>
        <p:nvPicPr>
          <p:cNvPr id="67" name="Graphic 47" descr="GMO">
            <a:extLst>
              <a:ext uri="{FF2B5EF4-FFF2-40B4-BE49-F238E27FC236}">
                <a16:creationId xmlns:a16="http://schemas.microsoft.com/office/drawing/2014/main" id="{A8363831-F6A3-224C-AF93-E4E4CE6DCA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04266" y="4786300"/>
            <a:ext cx="548516" cy="548516"/>
          </a:xfrm>
          <a:prstGeom prst="rect">
            <a:avLst/>
          </a:prstGeom>
          <a:effectLst>
            <a:outerShdw blurRad="50800" dist="38100" dir="2700000" algn="tl" rotWithShape="0">
              <a:prstClr val="black">
                <a:alpha val="40000"/>
              </a:prstClr>
            </a:outerShdw>
          </a:effectLst>
        </p:spPr>
      </p:pic>
      <p:pic>
        <p:nvPicPr>
          <p:cNvPr id="68" name="Graphic 48" descr="Microscope">
            <a:extLst>
              <a:ext uri="{FF2B5EF4-FFF2-40B4-BE49-F238E27FC236}">
                <a16:creationId xmlns:a16="http://schemas.microsoft.com/office/drawing/2014/main" id="{1C28B426-DF31-6343-BA93-888698E4C9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3605" y="2829889"/>
            <a:ext cx="548516" cy="548516"/>
          </a:xfrm>
          <a:prstGeom prst="rect">
            <a:avLst/>
          </a:prstGeom>
          <a:effectLst>
            <a:outerShdw blurRad="50800" dist="38100" dir="2700000" algn="tl" rotWithShape="0">
              <a:prstClr val="black">
                <a:alpha val="40000"/>
              </a:prstClr>
            </a:outerShdw>
          </a:effectLst>
        </p:spPr>
      </p:pic>
      <p:pic>
        <p:nvPicPr>
          <p:cNvPr id="69" name="Graphic 49" descr="Pencil">
            <a:extLst>
              <a:ext uri="{FF2B5EF4-FFF2-40B4-BE49-F238E27FC236}">
                <a16:creationId xmlns:a16="http://schemas.microsoft.com/office/drawing/2014/main" id="{7E7312CE-3E97-0B4E-8F8E-0BDC7ED249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66059" y="3795057"/>
            <a:ext cx="548516" cy="548516"/>
          </a:xfrm>
          <a:prstGeom prst="rect">
            <a:avLst/>
          </a:prstGeom>
          <a:effectLst>
            <a:outerShdw blurRad="50800" dist="38100" dir="2700000" algn="tl" rotWithShape="0">
              <a:prstClr val="black">
                <a:alpha val="40000"/>
              </a:prstClr>
            </a:outerShdw>
          </a:effectLst>
        </p:spPr>
      </p:pic>
      <p:pic>
        <p:nvPicPr>
          <p:cNvPr id="70" name="Graphic 50" descr="Lunch Box">
            <a:extLst>
              <a:ext uri="{FF2B5EF4-FFF2-40B4-BE49-F238E27FC236}">
                <a16:creationId xmlns:a16="http://schemas.microsoft.com/office/drawing/2014/main" id="{A680917C-38A1-664B-98DD-3F88D2BE8E3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42037" y="5846715"/>
            <a:ext cx="548516" cy="548516"/>
          </a:xfrm>
          <a:prstGeom prst="rect">
            <a:avLst/>
          </a:prstGeom>
          <a:effectLst>
            <a:outerShdw blurRad="50800" dist="38100" dir="2700000" algn="tl" rotWithShape="0">
              <a:prstClr val="black">
                <a:alpha val="40000"/>
              </a:prstClr>
            </a:outerShdw>
          </a:effectLst>
        </p:spPr>
      </p:pic>
      <p:pic>
        <p:nvPicPr>
          <p:cNvPr id="71" name="Graphic 51" descr="Books">
            <a:extLst>
              <a:ext uri="{FF2B5EF4-FFF2-40B4-BE49-F238E27FC236}">
                <a16:creationId xmlns:a16="http://schemas.microsoft.com/office/drawing/2014/main" id="{BEA3BD99-72D3-9E4B-A1BA-B9AF1E30E6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410366" y="6880233"/>
            <a:ext cx="548516" cy="548516"/>
          </a:xfrm>
          <a:prstGeom prst="rect">
            <a:avLst/>
          </a:prstGeom>
          <a:effectLst>
            <a:outerShdw blurRad="50800" dist="38100" dir="2700000" algn="tl" rotWithShape="0">
              <a:prstClr val="black">
                <a:alpha val="40000"/>
              </a:prstClr>
            </a:outerShdw>
          </a:effectLst>
        </p:spPr>
      </p:pic>
      <p:pic>
        <p:nvPicPr>
          <p:cNvPr id="72" name="Graphic 52" descr="Mathematics">
            <a:extLst>
              <a:ext uri="{FF2B5EF4-FFF2-40B4-BE49-F238E27FC236}">
                <a16:creationId xmlns:a16="http://schemas.microsoft.com/office/drawing/2014/main" id="{D731A88D-0070-1146-9725-D8F6470342A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459602" y="4772020"/>
            <a:ext cx="548516" cy="548516"/>
          </a:xfrm>
          <a:prstGeom prst="rect">
            <a:avLst/>
          </a:prstGeom>
          <a:effectLst>
            <a:outerShdw blurRad="50800" dist="38100" dir="2700000" algn="tl" rotWithShape="0">
              <a:prstClr val="black">
                <a:alpha val="40000"/>
              </a:prstClr>
            </a:outerShdw>
          </a:effectLst>
        </p:spPr>
      </p:pic>
      <p:pic>
        <p:nvPicPr>
          <p:cNvPr id="73" name="Graphic 53" descr="Diploma roll">
            <a:extLst>
              <a:ext uri="{FF2B5EF4-FFF2-40B4-BE49-F238E27FC236}">
                <a16:creationId xmlns:a16="http://schemas.microsoft.com/office/drawing/2014/main" id="{B451B44E-BA2F-444F-BCE9-E2ACFA620B1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529430" y="3858900"/>
            <a:ext cx="548516" cy="548516"/>
          </a:xfrm>
          <a:prstGeom prst="rect">
            <a:avLst/>
          </a:prstGeom>
          <a:effectLst>
            <a:outerShdw blurRad="50800" dist="38100" dir="2700000" algn="tl" rotWithShape="0">
              <a:prstClr val="black">
                <a:alpha val="40000"/>
              </a:prstClr>
            </a:outerShdw>
          </a:effectLst>
        </p:spPr>
      </p:pic>
      <p:pic>
        <p:nvPicPr>
          <p:cNvPr id="74" name="Graphic 54" descr="Open book">
            <a:extLst>
              <a:ext uri="{FF2B5EF4-FFF2-40B4-BE49-F238E27FC236}">
                <a16:creationId xmlns:a16="http://schemas.microsoft.com/office/drawing/2014/main" id="{F3ADF8C6-2EC7-4B40-A4FA-B131DB1ADFA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49211" y="6850476"/>
            <a:ext cx="548516" cy="57413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5B1B947-67A4-4BFC-D0A4-4DCC3C6A991E}"/>
              </a:ext>
            </a:extLst>
          </p:cNvPr>
          <p:cNvSpPr txBox="1"/>
          <p:nvPr/>
        </p:nvSpPr>
        <p:spPr>
          <a:xfrm>
            <a:off x="4841067" y="214213"/>
            <a:ext cx="4800600" cy="646331"/>
          </a:xfrm>
          <a:prstGeom prst="rect">
            <a:avLst/>
          </a:prstGeom>
          <a:solidFill>
            <a:srgbClr val="FFC000"/>
          </a:solidFill>
        </p:spPr>
        <p:txBody>
          <a:bodyPr wrap="square" rtlCol="0">
            <a:spAutoFit/>
          </a:bodyPr>
          <a:lstStyle/>
          <a:p>
            <a:pPr algn="ctr"/>
            <a:r>
              <a:rPr lang="en-IN" sz="3600" b="1" dirty="0">
                <a:ln w="9525">
                  <a:solidFill>
                    <a:schemeClr val="bg1"/>
                  </a:solidFill>
                  <a:prstDash val="solid"/>
                </a:ln>
                <a:effectLst>
                  <a:outerShdw blurRad="12700" dist="38100" dir="2700000" algn="tl" rotWithShape="0">
                    <a:schemeClr val="bg1">
                      <a:lumMod val="50000"/>
                    </a:schemeClr>
                  </a:outerShdw>
                </a:effectLst>
                <a:latin typeface="Century Gothic" panose="020B0502020202020204" pitchFamily="34" charset="0"/>
              </a:rPr>
              <a:t>INDEX</a:t>
            </a:r>
          </a:p>
        </p:txBody>
      </p:sp>
      <p:pic>
        <p:nvPicPr>
          <p:cNvPr id="6" name="Graphic 5" descr="Right pointing backhand index with solid fill">
            <a:extLst>
              <a:ext uri="{FF2B5EF4-FFF2-40B4-BE49-F238E27FC236}">
                <a16:creationId xmlns:a16="http://schemas.microsoft.com/office/drawing/2014/main" id="{D9C48669-7C83-D586-6741-3994AAB78AD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093299" y="75872"/>
            <a:ext cx="872137" cy="872137"/>
          </a:xfrm>
          <a:prstGeom prst="rect">
            <a:avLst/>
          </a:prstGeom>
        </p:spPr>
      </p:pic>
      <p:pic>
        <p:nvPicPr>
          <p:cNvPr id="10" name="Graphic 9" descr="Target with solid fill">
            <a:extLst>
              <a:ext uri="{FF2B5EF4-FFF2-40B4-BE49-F238E27FC236}">
                <a16:creationId xmlns:a16="http://schemas.microsoft.com/office/drawing/2014/main" id="{1B6CA86C-BE39-74B7-4891-A850F5855F7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427175" y="1784339"/>
            <a:ext cx="753025" cy="753025"/>
          </a:xfrm>
          <a:prstGeom prst="rect">
            <a:avLst/>
          </a:prstGeom>
        </p:spPr>
      </p:pic>
      <p:sp>
        <p:nvSpPr>
          <p:cNvPr id="12" name="TextBox 25">
            <a:extLst>
              <a:ext uri="{FF2B5EF4-FFF2-40B4-BE49-F238E27FC236}">
                <a16:creationId xmlns:a16="http://schemas.microsoft.com/office/drawing/2014/main" id="{54A58F13-56A8-0D29-D322-3144EFE05BF6}"/>
              </a:ext>
            </a:extLst>
          </p:cNvPr>
          <p:cNvSpPr txBox="1"/>
          <p:nvPr/>
        </p:nvSpPr>
        <p:spPr>
          <a:xfrm>
            <a:off x="1273300" y="3499224"/>
            <a:ext cx="1818275"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7-10</a:t>
            </a:r>
          </a:p>
        </p:txBody>
      </p:sp>
      <p:sp>
        <p:nvSpPr>
          <p:cNvPr id="2" name="TextBox 25">
            <a:extLst>
              <a:ext uri="{FF2B5EF4-FFF2-40B4-BE49-F238E27FC236}">
                <a16:creationId xmlns:a16="http://schemas.microsoft.com/office/drawing/2014/main" id="{C6C43DE2-069A-54A8-1BF3-4C3FBA32EF60}"/>
              </a:ext>
            </a:extLst>
          </p:cNvPr>
          <p:cNvSpPr txBox="1"/>
          <p:nvPr/>
        </p:nvSpPr>
        <p:spPr>
          <a:xfrm>
            <a:off x="1251734" y="4388916"/>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11-13</a:t>
            </a:r>
          </a:p>
        </p:txBody>
      </p:sp>
      <p:sp>
        <p:nvSpPr>
          <p:cNvPr id="3" name="TextBox 25">
            <a:extLst>
              <a:ext uri="{FF2B5EF4-FFF2-40B4-BE49-F238E27FC236}">
                <a16:creationId xmlns:a16="http://schemas.microsoft.com/office/drawing/2014/main" id="{29167C99-C077-8E97-352E-B23539752344}"/>
              </a:ext>
            </a:extLst>
          </p:cNvPr>
          <p:cNvSpPr txBox="1"/>
          <p:nvPr/>
        </p:nvSpPr>
        <p:spPr>
          <a:xfrm>
            <a:off x="1255780" y="5411459"/>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14-16</a:t>
            </a:r>
          </a:p>
        </p:txBody>
      </p:sp>
      <p:sp>
        <p:nvSpPr>
          <p:cNvPr id="4" name="TextBox 22">
            <a:extLst>
              <a:ext uri="{FF2B5EF4-FFF2-40B4-BE49-F238E27FC236}">
                <a16:creationId xmlns:a16="http://schemas.microsoft.com/office/drawing/2014/main" id="{A59C8647-7D43-9AC0-DB24-FDEF34046C75}"/>
              </a:ext>
            </a:extLst>
          </p:cNvPr>
          <p:cNvSpPr txBox="1"/>
          <p:nvPr/>
        </p:nvSpPr>
        <p:spPr>
          <a:xfrm>
            <a:off x="3637388" y="6601995"/>
            <a:ext cx="291182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hlinkClick r:id="rId34" action="ppaction://hlinksldjump">
                  <a:extLst>
                    <a:ext uri="{A12FA001-AC4F-418D-AE19-62706E023703}">
                      <ahyp:hlinkClr xmlns:ahyp="http://schemas.microsoft.com/office/drawing/2018/hyperlinkcolor" val="tx"/>
                    </a:ext>
                  </a:extLst>
                </a:hlinkClick>
              </a:rPr>
              <a:t>CUSTOMER ANALYSIS</a:t>
            </a:r>
            <a:endParaRPr lang="en-US" sz="2400" b="1" dirty="0"/>
          </a:p>
        </p:txBody>
      </p:sp>
      <p:sp>
        <p:nvSpPr>
          <p:cNvPr id="5" name="TextBox 25">
            <a:extLst>
              <a:ext uri="{FF2B5EF4-FFF2-40B4-BE49-F238E27FC236}">
                <a16:creationId xmlns:a16="http://schemas.microsoft.com/office/drawing/2014/main" id="{20E0808A-5FA4-80EA-D830-E76ABEE7A090}"/>
              </a:ext>
            </a:extLst>
          </p:cNvPr>
          <p:cNvSpPr txBox="1"/>
          <p:nvPr/>
        </p:nvSpPr>
        <p:spPr>
          <a:xfrm>
            <a:off x="11448801" y="1427184"/>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26-31</a:t>
            </a:r>
          </a:p>
        </p:txBody>
      </p:sp>
      <p:sp>
        <p:nvSpPr>
          <p:cNvPr id="8" name="TextBox 25">
            <a:extLst>
              <a:ext uri="{FF2B5EF4-FFF2-40B4-BE49-F238E27FC236}">
                <a16:creationId xmlns:a16="http://schemas.microsoft.com/office/drawing/2014/main" id="{47CE17FD-4742-2388-F56F-CCEAD66CEF86}"/>
              </a:ext>
            </a:extLst>
          </p:cNvPr>
          <p:cNvSpPr txBox="1"/>
          <p:nvPr/>
        </p:nvSpPr>
        <p:spPr>
          <a:xfrm>
            <a:off x="11482377" y="2470049"/>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32-38</a:t>
            </a:r>
          </a:p>
        </p:txBody>
      </p:sp>
      <p:sp>
        <p:nvSpPr>
          <p:cNvPr id="9" name="TextBox 25">
            <a:extLst>
              <a:ext uri="{FF2B5EF4-FFF2-40B4-BE49-F238E27FC236}">
                <a16:creationId xmlns:a16="http://schemas.microsoft.com/office/drawing/2014/main" id="{0188E3D5-35EE-F663-96E0-1FFBF79A4D59}"/>
              </a:ext>
            </a:extLst>
          </p:cNvPr>
          <p:cNvSpPr txBox="1"/>
          <p:nvPr/>
        </p:nvSpPr>
        <p:spPr>
          <a:xfrm>
            <a:off x="11492497" y="3456985"/>
            <a:ext cx="186140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39-42</a:t>
            </a:r>
          </a:p>
        </p:txBody>
      </p:sp>
      <p:sp>
        <p:nvSpPr>
          <p:cNvPr id="13" name="TextBox 25">
            <a:extLst>
              <a:ext uri="{FF2B5EF4-FFF2-40B4-BE49-F238E27FC236}">
                <a16:creationId xmlns:a16="http://schemas.microsoft.com/office/drawing/2014/main" id="{8572CD5D-861C-C84F-3FC8-EA23534C8653}"/>
              </a:ext>
            </a:extLst>
          </p:cNvPr>
          <p:cNvSpPr txBox="1"/>
          <p:nvPr/>
        </p:nvSpPr>
        <p:spPr>
          <a:xfrm>
            <a:off x="11505677" y="4400854"/>
            <a:ext cx="1925838"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80" b="1" dirty="0">
                <a:solidFill>
                  <a:schemeClr val="bg1"/>
                </a:solidFill>
              </a:rPr>
              <a:t>Page 43</a:t>
            </a:r>
          </a:p>
        </p:txBody>
      </p:sp>
      <p:sp>
        <p:nvSpPr>
          <p:cNvPr id="14" name="TextBox 25">
            <a:extLst>
              <a:ext uri="{FF2B5EF4-FFF2-40B4-BE49-F238E27FC236}">
                <a16:creationId xmlns:a16="http://schemas.microsoft.com/office/drawing/2014/main" id="{BA6378E5-89F0-F850-B3FE-8E26818A9F09}"/>
              </a:ext>
            </a:extLst>
          </p:cNvPr>
          <p:cNvSpPr txBox="1"/>
          <p:nvPr/>
        </p:nvSpPr>
        <p:spPr>
          <a:xfrm>
            <a:off x="11509254" y="5420306"/>
            <a:ext cx="1876106"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44-51</a:t>
            </a:r>
          </a:p>
        </p:txBody>
      </p:sp>
      <p:sp>
        <p:nvSpPr>
          <p:cNvPr id="15" name="Shape">
            <a:extLst>
              <a:ext uri="{FF2B5EF4-FFF2-40B4-BE49-F238E27FC236}">
                <a16:creationId xmlns:a16="http://schemas.microsoft.com/office/drawing/2014/main" id="{2BFB084F-C938-E08C-68FD-3E002059C98B}"/>
              </a:ext>
            </a:extLst>
          </p:cNvPr>
          <p:cNvSpPr/>
          <p:nvPr/>
        </p:nvSpPr>
        <p:spPr>
          <a:xfrm>
            <a:off x="3496247" y="2234356"/>
            <a:ext cx="3745120" cy="14500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rgbClr val="FF5050"/>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800" dirty="0"/>
          </a:p>
        </p:txBody>
      </p:sp>
      <p:sp>
        <p:nvSpPr>
          <p:cNvPr id="16" name="TextBox 15">
            <a:extLst>
              <a:ext uri="{FF2B5EF4-FFF2-40B4-BE49-F238E27FC236}">
                <a16:creationId xmlns:a16="http://schemas.microsoft.com/office/drawing/2014/main" id="{43992664-AC33-E5B4-6CD1-211268C063B2}"/>
              </a:ext>
            </a:extLst>
          </p:cNvPr>
          <p:cNvSpPr txBox="1"/>
          <p:nvPr/>
        </p:nvSpPr>
        <p:spPr>
          <a:xfrm>
            <a:off x="3607329" y="2607979"/>
            <a:ext cx="3298371" cy="461665"/>
          </a:xfrm>
          <a:prstGeom prst="rect">
            <a:avLst/>
          </a:prstGeom>
          <a:noFill/>
        </p:spPr>
        <p:txBody>
          <a:bodyPr wrap="square" rtlCol="0">
            <a:spAutoFit/>
          </a:bodyPr>
          <a:lstStyle/>
          <a:p>
            <a:r>
              <a:rPr lang="en-IN" sz="2400" b="1" u="sng" dirty="0"/>
              <a:t>MECE FRAMEWORK</a:t>
            </a:r>
          </a:p>
        </p:txBody>
      </p:sp>
      <p:pic>
        <p:nvPicPr>
          <p:cNvPr id="18" name="Picture 17">
            <a:extLst>
              <a:ext uri="{FF2B5EF4-FFF2-40B4-BE49-F238E27FC236}">
                <a16:creationId xmlns:a16="http://schemas.microsoft.com/office/drawing/2014/main" id="{C9F1C569-156F-EFA0-DFBE-0C8A7497C675}"/>
              </a:ext>
            </a:extLst>
          </p:cNvPr>
          <p:cNvPicPr>
            <a:picLocks noChangeAspect="1"/>
          </p:cNvPicPr>
          <p:nvPr/>
        </p:nvPicPr>
        <p:blipFill>
          <a:blip r:embed="rId35">
            <a:duotone>
              <a:prstClr val="black"/>
              <a:schemeClr val="accent1">
                <a:tint val="45000"/>
                <a:satMod val="400000"/>
              </a:schemeClr>
            </a:duotone>
            <a:extLst>
              <a:ext uri="{BEBA8EAE-BF5A-486C-A8C5-ECC9F3942E4B}">
                <a14:imgProps xmlns:a14="http://schemas.microsoft.com/office/drawing/2010/main">
                  <a14:imgLayer r:embed="rId36">
                    <a14:imgEffect>
                      <a14:saturation sat="0"/>
                    </a14:imgEffect>
                  </a14:imgLayer>
                </a14:imgProps>
              </a:ext>
            </a:extLst>
          </a:blip>
          <a:stretch>
            <a:fillRect/>
          </a:stretch>
        </p:blipFill>
        <p:spPr>
          <a:xfrm flipV="1">
            <a:off x="6574543" y="2830576"/>
            <a:ext cx="528954" cy="528954"/>
          </a:xfrm>
          <a:prstGeom prst="rect">
            <a:avLst/>
          </a:prstGeom>
          <a:ln>
            <a:noFill/>
          </a:ln>
          <a:effectLst>
            <a:outerShdw blurRad="190500" algn="tl" rotWithShape="0">
              <a:srgbClr val="000000">
                <a:alpha val="70000"/>
              </a:srgbClr>
            </a:outerShdw>
          </a:effectLst>
        </p:spPr>
      </p:pic>
      <p:sp>
        <p:nvSpPr>
          <p:cNvPr id="27" name="Shape">
            <a:extLst>
              <a:ext uri="{FF2B5EF4-FFF2-40B4-BE49-F238E27FC236}">
                <a16:creationId xmlns:a16="http://schemas.microsoft.com/office/drawing/2014/main" id="{AC0BA1B8-42FE-380D-BF2F-AF3FFA8319E9}"/>
              </a:ext>
            </a:extLst>
          </p:cNvPr>
          <p:cNvSpPr/>
          <p:nvPr/>
        </p:nvSpPr>
        <p:spPr>
          <a:xfrm>
            <a:off x="7270206" y="5259622"/>
            <a:ext cx="3773802" cy="1512849"/>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rgbClr val="FFCCFF"/>
          </a:solidFill>
          <a:ln w="12700">
            <a:miter lim="400000"/>
          </a:ln>
        </p:spPr>
        <p:txBody>
          <a:bodyPr lIns="45720" tIns="45720" rIns="4572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r>
              <a:rPr lang="en-IN" sz="3600" dirty="0"/>
              <a:t>           </a:t>
            </a:r>
            <a:endParaRPr sz="3600" dirty="0"/>
          </a:p>
        </p:txBody>
      </p:sp>
      <p:pic>
        <p:nvPicPr>
          <p:cNvPr id="26" name="Picture 25">
            <a:extLst>
              <a:ext uri="{FF2B5EF4-FFF2-40B4-BE49-F238E27FC236}">
                <a16:creationId xmlns:a16="http://schemas.microsoft.com/office/drawing/2014/main" id="{614A6029-118B-1DB3-F002-74C755E12EE2}"/>
              </a:ext>
            </a:extLst>
          </p:cNvPr>
          <p:cNvPicPr>
            <a:picLocks noChangeAspect="1"/>
          </p:cNvPicPr>
          <p:nvPr/>
        </p:nvPicPr>
        <p:blipFill>
          <a:blip r:embed="rId37"/>
          <a:stretch>
            <a:fillRect/>
          </a:stretch>
        </p:blipFill>
        <p:spPr>
          <a:xfrm>
            <a:off x="7496177" y="5891623"/>
            <a:ext cx="474518" cy="474518"/>
          </a:xfrm>
          <a:prstGeom prst="rect">
            <a:avLst/>
          </a:prstGeom>
        </p:spPr>
      </p:pic>
      <p:sp>
        <p:nvSpPr>
          <p:cNvPr id="28" name="TextBox 27">
            <a:extLst>
              <a:ext uri="{FF2B5EF4-FFF2-40B4-BE49-F238E27FC236}">
                <a16:creationId xmlns:a16="http://schemas.microsoft.com/office/drawing/2014/main" id="{F6C53011-DDC8-3500-ABC5-67B9B446A39B}"/>
              </a:ext>
            </a:extLst>
          </p:cNvPr>
          <p:cNvSpPr txBox="1"/>
          <p:nvPr/>
        </p:nvSpPr>
        <p:spPr>
          <a:xfrm>
            <a:off x="8151563" y="5673865"/>
            <a:ext cx="2085628" cy="523220"/>
          </a:xfrm>
          <a:prstGeom prst="rect">
            <a:avLst/>
          </a:prstGeom>
          <a:noFill/>
        </p:spPr>
        <p:txBody>
          <a:bodyPr wrap="square" rtlCol="0">
            <a:spAutoFit/>
          </a:bodyPr>
          <a:lstStyle/>
          <a:p>
            <a:r>
              <a:rPr lang="en-IN" sz="2800" b="1" u="sng" dirty="0">
                <a:hlinkClick r:id="rId38" action="ppaction://hlinksldjump">
                  <a:extLst>
                    <a:ext uri="{A12FA001-AC4F-418D-AE19-62706E023703}">
                      <ahyp:hlinkClr xmlns:ahyp="http://schemas.microsoft.com/office/drawing/2018/hyperlinkcolor" val="tx"/>
                    </a:ext>
                  </a:extLst>
                </a:hlinkClick>
              </a:rPr>
              <a:t>DASHBOARD</a:t>
            </a:r>
            <a:endParaRPr lang="en-IN" sz="2800" b="1" u="sng" dirty="0"/>
          </a:p>
        </p:txBody>
      </p:sp>
      <p:sp>
        <p:nvSpPr>
          <p:cNvPr id="29" name="TextBox 25">
            <a:extLst>
              <a:ext uri="{FF2B5EF4-FFF2-40B4-BE49-F238E27FC236}">
                <a16:creationId xmlns:a16="http://schemas.microsoft.com/office/drawing/2014/main" id="{D5F6C110-C9EA-04B3-4370-8D7B29298A7D}"/>
              </a:ext>
            </a:extLst>
          </p:cNvPr>
          <p:cNvSpPr txBox="1"/>
          <p:nvPr/>
        </p:nvSpPr>
        <p:spPr>
          <a:xfrm>
            <a:off x="1223751" y="6366141"/>
            <a:ext cx="1861408" cy="535531"/>
          </a:xfrm>
          <a:prstGeom prst="rect">
            <a:avLst/>
          </a:prstGeom>
          <a:noFill/>
          <a:ln>
            <a:solidFill>
              <a:srgbClr val="D9BDAE"/>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17-25</a:t>
            </a:r>
          </a:p>
        </p:txBody>
      </p:sp>
      <p:sp>
        <p:nvSpPr>
          <p:cNvPr id="30" name="TextBox 25">
            <a:extLst>
              <a:ext uri="{FF2B5EF4-FFF2-40B4-BE49-F238E27FC236}">
                <a16:creationId xmlns:a16="http://schemas.microsoft.com/office/drawing/2014/main" id="{F3F8064A-89AC-5742-C6DA-3FB3FEBD1333}"/>
              </a:ext>
            </a:extLst>
          </p:cNvPr>
          <p:cNvSpPr txBox="1"/>
          <p:nvPr/>
        </p:nvSpPr>
        <p:spPr>
          <a:xfrm>
            <a:off x="11530543" y="6340720"/>
            <a:ext cx="1876106" cy="535531"/>
          </a:xfrm>
          <a:prstGeom prst="rect">
            <a:avLst/>
          </a:prstGeom>
          <a:noFill/>
          <a:ln>
            <a:solidFill>
              <a:srgbClr val="D9BDAE"/>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80" b="1" dirty="0">
                <a:solidFill>
                  <a:schemeClr val="bg1"/>
                </a:solidFill>
              </a:rPr>
              <a:t>Page 52-53</a:t>
            </a:r>
          </a:p>
        </p:txBody>
      </p:sp>
      <p:sp>
        <p:nvSpPr>
          <p:cNvPr id="11" name="Slide Number Placeholder 10">
            <a:extLst>
              <a:ext uri="{FF2B5EF4-FFF2-40B4-BE49-F238E27FC236}">
                <a16:creationId xmlns:a16="http://schemas.microsoft.com/office/drawing/2014/main" id="{84C654E7-78E9-D3D0-DE36-43958D6A8A6B}"/>
              </a:ext>
            </a:extLst>
          </p:cNvPr>
          <p:cNvSpPr>
            <a:spLocks noGrp="1"/>
          </p:cNvSpPr>
          <p:nvPr>
            <p:ph type="sldNum" sz="quarter" idx="11"/>
          </p:nvPr>
        </p:nvSpPr>
        <p:spPr>
          <a:xfrm>
            <a:off x="13431515" y="7536289"/>
            <a:ext cx="822207" cy="438150"/>
          </a:xfrm>
        </p:spPr>
        <p:txBody>
          <a:bodyPr/>
          <a:lstStyle/>
          <a:p>
            <a:fld id="{34F71EB9-3608-4494-B621-A0DFEDBE680E}" type="slidenum">
              <a:rPr lang="en-IN" smtClean="0"/>
              <a:t>2</a:t>
            </a:fld>
            <a:endParaRPr lang="en-IN" dirty="0"/>
          </a:p>
        </p:txBody>
      </p:sp>
    </p:spTree>
    <p:extLst>
      <p:ext uri="{BB962C8B-B14F-4D97-AF65-F5344CB8AC3E}">
        <p14:creationId xmlns:p14="http://schemas.microsoft.com/office/powerpoint/2010/main" val="221498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8282" y="11575"/>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20</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383791" y="200246"/>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8919228" y="354983"/>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2 OF 7)</a:t>
            </a:r>
          </a:p>
        </p:txBody>
      </p:sp>
      <p:sp>
        <p:nvSpPr>
          <p:cNvPr id="37" name="Double Wave 36">
            <a:extLst>
              <a:ext uri="{FF2B5EF4-FFF2-40B4-BE49-F238E27FC236}">
                <a16:creationId xmlns:a16="http://schemas.microsoft.com/office/drawing/2014/main" id="{B6116B4F-0551-9089-66C8-F069CEB8B9BE}"/>
              </a:ext>
            </a:extLst>
          </p:cNvPr>
          <p:cNvSpPr/>
          <p:nvPr/>
        </p:nvSpPr>
        <p:spPr>
          <a:xfrm>
            <a:off x="499075" y="5442290"/>
            <a:ext cx="4373670" cy="2614413"/>
          </a:xfrm>
          <a:prstGeom prst="doubleWave">
            <a:avLst>
              <a:gd name="adj1" fmla="val 6250"/>
              <a:gd name="adj2" fmla="val 262"/>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r>
              <a:rPr lang="en-IN" sz="1400" b="1" i="1" dirty="0">
                <a:solidFill>
                  <a:schemeClr val="tx1"/>
                </a:solidFill>
                <a:effectLst/>
                <a:latin typeface="Century Gothic" panose="020B0502020202020204" pitchFamily="34" charset="0"/>
              </a:rPr>
            </a:br>
            <a:r>
              <a:rPr lang="en-IN" sz="1400" b="1" i="1" dirty="0">
                <a:solidFill>
                  <a:schemeClr val="tx1"/>
                </a:solidFill>
                <a:effectLst/>
                <a:latin typeface="Century Gothic" panose="020B0502020202020204" pitchFamily="34" charset="0"/>
              </a:rPr>
              <a:t>﻿﻿﻿Column Chart :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Count of customer number was highest for USA at 36, followed by Germany and France.﻿﻿ ﻿﻿ ﻿﻿USA accounted for 29.51% of Count of customer number.﻿﻿ ﻿﻿ ﻿﻿Across all 27 country, Count of customer number ranged from 1 to 36.﻿﻿ ﻿</a:t>
            </a:r>
            <a:endParaRPr lang="en-IN" sz="1400" b="1" i="1" dirty="0">
              <a:solidFill>
                <a:schemeClr val="tx1"/>
              </a:solidFill>
              <a:latin typeface="Century Gothic" panose="020B0502020202020204" pitchFamily="34" charset="0"/>
            </a:endParaRPr>
          </a:p>
        </p:txBody>
      </p:sp>
      <p:sp>
        <p:nvSpPr>
          <p:cNvPr id="39" name="Double Wave 38">
            <a:extLst>
              <a:ext uri="{FF2B5EF4-FFF2-40B4-BE49-F238E27FC236}">
                <a16:creationId xmlns:a16="http://schemas.microsoft.com/office/drawing/2014/main" id="{A9F8963D-3E48-4F26-5DD7-A7A851BE9893}"/>
              </a:ext>
            </a:extLst>
          </p:cNvPr>
          <p:cNvSpPr/>
          <p:nvPr/>
        </p:nvSpPr>
        <p:spPr>
          <a:xfrm>
            <a:off x="5066378" y="5414941"/>
            <a:ext cx="4429810" cy="261441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r>
              <a:rPr lang="en-IN" sz="1400" b="1" i="1" dirty="0">
                <a:solidFill>
                  <a:schemeClr val="tx1"/>
                </a:solidFill>
                <a:effectLst/>
                <a:latin typeface="Century Gothic" panose="020B0502020202020204" pitchFamily="34" charset="0"/>
              </a:rPr>
            </a:br>
            <a:r>
              <a:rPr lang="en-IN" sz="1400" b="1" i="1" dirty="0">
                <a:solidFill>
                  <a:schemeClr val="tx1"/>
                </a:solidFill>
                <a:effectLst/>
                <a:latin typeface="Century Gothic" panose="020B0502020202020204" pitchFamily="34" charset="0"/>
              </a:rPr>
              <a:t>﻿Clustered Column Chart: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Sum of credit limit was highest for 141 at 227600, followed by 124 and 298.﻿﻿ ﻿﻿ ﻿﻿141 accounted for 2.76% of Sum of credit limit.﻿﻿ ﻿﻿ ﻿﻿Across all 122 customer number, Sum of credit limit ranged from 0 to 227600.﻿﻿ ﻿﻿ ﻿</a:t>
            </a:r>
            <a:endParaRPr lang="en-IN" sz="1400" b="1" i="1" dirty="0">
              <a:solidFill>
                <a:schemeClr val="tx1"/>
              </a:solidFill>
              <a:latin typeface="Century Gothic" panose="020B0502020202020204" pitchFamily="34" charset="0"/>
            </a:endParaRPr>
          </a:p>
        </p:txBody>
      </p:sp>
      <p:sp>
        <p:nvSpPr>
          <p:cNvPr id="40" name="Double Wave 39">
            <a:extLst>
              <a:ext uri="{FF2B5EF4-FFF2-40B4-BE49-F238E27FC236}">
                <a16:creationId xmlns:a16="http://schemas.microsoft.com/office/drawing/2014/main" id="{09482168-0134-CB96-DCF6-F8BC36016746}"/>
              </a:ext>
            </a:extLst>
          </p:cNvPr>
          <p:cNvSpPr/>
          <p:nvPr/>
        </p:nvSpPr>
        <p:spPr>
          <a:xfrm>
            <a:off x="9737207" y="5414941"/>
            <a:ext cx="4429810" cy="25695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effectLst/>
                <a:latin typeface="Century Gothic" panose="020B0502020202020204" pitchFamily="34" charset="0"/>
                <a:ea typeface="Calibri" panose="020F0502020204030204" pitchFamily="34" charset="0"/>
              </a:rPr>
              <a:t>Pie- Chart : </a:t>
            </a:r>
            <a:r>
              <a:rPr lang="en-IN" sz="1400" b="1" i="1" dirty="0">
                <a:solidFill>
                  <a:schemeClr val="tx1"/>
                </a:solidFill>
                <a:latin typeface="Century Gothic" panose="020B0502020202020204" pitchFamily="34" charset="0"/>
              </a:rPr>
              <a:t>﻿</a:t>
            </a:r>
          </a:p>
          <a:p>
            <a:pPr marL="285750" indent="-285750" algn="just">
              <a:buFont typeface="Wingdings" panose="05000000000000000000" pitchFamily="2" charset="2"/>
              <a:buChar char="ü"/>
            </a:pPr>
            <a:r>
              <a:rPr lang="en-IN" sz="1400" b="1" i="1" dirty="0">
                <a:solidFill>
                  <a:schemeClr val="tx1"/>
                </a:solidFill>
                <a:latin typeface="Century Gothic" panose="020B0502020202020204" pitchFamily="34" charset="0"/>
              </a:rPr>
              <a:t>“Shipped” had the highest Count of order number at 303. “Disputed” had the lowest Count of order number at 3.</a:t>
            </a:r>
            <a:endParaRPr lang="en-IN" sz="1400" b="1" i="1" dirty="0">
              <a:solidFill>
                <a:schemeClr val="tx1"/>
              </a:solidFill>
              <a:effectLst/>
              <a:latin typeface="Century Gothic" panose="020B050202020202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A297B4DA-6E7F-0C99-1223-1026DC975EBE}"/>
              </a:ext>
            </a:extLst>
          </p:cNvPr>
          <p:cNvPicPr>
            <a:picLocks noChangeAspect="1"/>
          </p:cNvPicPr>
          <p:nvPr/>
        </p:nvPicPr>
        <p:blipFill>
          <a:blip r:embed="rId4"/>
          <a:stretch>
            <a:fillRect/>
          </a:stretch>
        </p:blipFill>
        <p:spPr>
          <a:xfrm>
            <a:off x="525455" y="2314661"/>
            <a:ext cx="13641562" cy="2954732"/>
          </a:xfrm>
          <a:prstGeom prst="rect">
            <a:avLst/>
          </a:prstGeom>
        </p:spPr>
      </p:pic>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5"/>
          <a:stretch>
            <a:fillRect/>
          </a:stretch>
        </p:blipFill>
        <p:spPr>
          <a:xfrm>
            <a:off x="733747" y="712346"/>
            <a:ext cx="967734" cy="765729"/>
          </a:xfrm>
          <a:prstGeom prst="rect">
            <a:avLst/>
          </a:prstGeom>
        </p:spPr>
      </p:pic>
    </p:spTree>
    <p:extLst>
      <p:ext uri="{BB962C8B-B14F-4D97-AF65-F5344CB8AC3E}">
        <p14:creationId xmlns:p14="http://schemas.microsoft.com/office/powerpoint/2010/main" val="381853046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31363"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86799" y="-2461"/>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410811" y="189730"/>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3 OF 7)</a:t>
            </a:r>
          </a:p>
        </p:txBody>
      </p:sp>
      <p:sp>
        <p:nvSpPr>
          <p:cNvPr id="39" name="Double Wave 38">
            <a:extLst>
              <a:ext uri="{FF2B5EF4-FFF2-40B4-BE49-F238E27FC236}">
                <a16:creationId xmlns:a16="http://schemas.microsoft.com/office/drawing/2014/main" id="{A9F8963D-3E48-4F26-5DD7-A7A851BE9893}"/>
              </a:ext>
            </a:extLst>
          </p:cNvPr>
          <p:cNvSpPr/>
          <p:nvPr/>
        </p:nvSpPr>
        <p:spPr>
          <a:xfrm>
            <a:off x="7315201" y="2011166"/>
            <a:ext cx="3800184" cy="271993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rPr>
              <a:t>﻿</a:t>
            </a:r>
            <a:r>
              <a:rPr lang="en-IN" sz="1400" b="1" i="1" dirty="0">
                <a:solidFill>
                  <a:schemeClr val="tx1"/>
                </a:solidFill>
                <a:latin typeface="Century Gothic" panose="020B0502020202020204" pitchFamily="34" charset="0"/>
              </a:rPr>
              <a:t>Combo Chart (Line &amp; </a:t>
            </a:r>
            <a:r>
              <a:rPr lang="en-IN" sz="1400" b="1" i="1" dirty="0">
                <a:solidFill>
                  <a:schemeClr val="tx1"/>
                </a:solidFill>
                <a:effectLst/>
                <a:latin typeface="Century Gothic" panose="020B0502020202020204" pitchFamily="34" charset="0"/>
              </a:rPr>
              <a:t>Clustered Column Chart):</a:t>
            </a:r>
          </a:p>
          <a:p>
            <a:pPr algn="just"/>
            <a:r>
              <a:rPr lang="en-IN" sz="1400" b="1" i="1" dirty="0">
                <a:solidFill>
                  <a:schemeClr val="tx1"/>
                </a:solidFill>
                <a:effectLst/>
                <a:latin typeface="Century Gothic" panose="020B0502020202020204" pitchFamily="34" charset="0"/>
              </a:rPr>
              <a:t> </a:t>
            </a:r>
          </a:p>
          <a:p>
            <a:pPr marL="285750" indent="-285750" algn="just">
              <a:buFont typeface="Wingdings" panose="05000000000000000000" pitchFamily="2" charset="2"/>
              <a:buChar char="ü"/>
            </a:pPr>
            <a:r>
              <a:rPr lang="en-IN" sz="1400" b="1" i="1" dirty="0">
                <a:solidFill>
                  <a:schemeClr val="tx1"/>
                </a:solidFill>
                <a:effectLst/>
                <a:latin typeface="Century Gothic" panose="020B0502020202020204" pitchFamily="34" charset="0"/>
              </a:rPr>
              <a:t>This shows the Count of order number and Average purchase frequency (shown in line) over year country-wise. </a:t>
            </a:r>
            <a:endParaRPr lang="en-IN" sz="1400" b="1" i="1" dirty="0">
              <a:solidFill>
                <a:schemeClr val="tx1"/>
              </a:solidFill>
              <a:latin typeface="Century Gothic" panose="020B0502020202020204" pitchFamily="34" charset="0"/>
            </a:endParaRPr>
          </a:p>
        </p:txBody>
      </p:sp>
      <p:sp>
        <p:nvSpPr>
          <p:cNvPr id="40" name="Double Wave 39">
            <a:extLst>
              <a:ext uri="{FF2B5EF4-FFF2-40B4-BE49-F238E27FC236}">
                <a16:creationId xmlns:a16="http://schemas.microsoft.com/office/drawing/2014/main" id="{09482168-0134-CB96-DCF6-F8BC36016746}"/>
              </a:ext>
            </a:extLst>
          </p:cNvPr>
          <p:cNvSpPr/>
          <p:nvPr/>
        </p:nvSpPr>
        <p:spPr>
          <a:xfrm>
            <a:off x="7346563" y="5064433"/>
            <a:ext cx="3653075" cy="2862779"/>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ea typeface="Calibri" panose="020F0502020204030204" pitchFamily="34" charset="0"/>
              </a:rPr>
              <a:t>Map</a:t>
            </a:r>
            <a:r>
              <a:rPr lang="en-IN" sz="1400" b="1" i="1" dirty="0">
                <a:solidFill>
                  <a:schemeClr val="tx1"/>
                </a:solidFill>
                <a:effectLst/>
                <a:latin typeface="Century Gothic" panose="020B0502020202020204" pitchFamily="34" charset="0"/>
                <a:ea typeface="Calibri" panose="020F0502020204030204" pitchFamily="34" charset="0"/>
              </a:rPr>
              <a:t> Chart : </a:t>
            </a:r>
            <a:r>
              <a:rPr lang="en-IN" sz="1400" b="1" i="1" dirty="0">
                <a:solidFill>
                  <a:schemeClr val="tx1"/>
                </a:solidFill>
                <a:latin typeface="Century Gothic" panose="020B0502020202020204" pitchFamily="34" charset="0"/>
              </a:rPr>
              <a:t>﻿</a:t>
            </a:r>
          </a:p>
          <a:p>
            <a:pPr algn="just"/>
            <a:endParaRPr lang="en-IN" sz="1400" b="1" i="1" dirty="0">
              <a:solidFill>
                <a:schemeClr val="tx1"/>
              </a:solidFill>
              <a:latin typeface="Century Gothic" panose="020B0502020202020204" pitchFamily="34" charset="0"/>
            </a:endParaRPr>
          </a:p>
          <a:p>
            <a:pPr marL="285750" indent="-285750">
              <a:buFont typeface="Wingdings" panose="05000000000000000000" pitchFamily="2" charset="2"/>
              <a:buChar char="ü"/>
            </a:pPr>
            <a:r>
              <a:rPr lang="en-IN" sz="1400" b="1" i="1" dirty="0">
                <a:solidFill>
                  <a:schemeClr val="tx1"/>
                </a:solidFill>
                <a:latin typeface="Century Gothic" panose="020B0502020202020204" pitchFamily="34" charset="0"/>
              </a:rPr>
              <a:t>﻿Showing overall country-wise distribution of customer’s purchase frequency. Country-Spain in customer number 141 made up 7.98% of Average Purchase Frequency. This </a:t>
            </a:r>
            <a:endParaRPr lang="en-IN" sz="1400" b="1" i="1" dirty="0">
              <a:solidFill>
                <a:schemeClr val="tx1"/>
              </a:solidFill>
              <a:effectLst/>
              <a:latin typeface="Century Gothic" panose="020B050202020202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87562" y="533123"/>
            <a:ext cx="967734" cy="765729"/>
          </a:xfrm>
          <a:prstGeom prst="rect">
            <a:avLst/>
          </a:prstGeom>
        </p:spPr>
      </p:pic>
      <p:pic>
        <p:nvPicPr>
          <p:cNvPr id="8" name="Picture 7">
            <a:extLst>
              <a:ext uri="{FF2B5EF4-FFF2-40B4-BE49-F238E27FC236}">
                <a16:creationId xmlns:a16="http://schemas.microsoft.com/office/drawing/2014/main" id="{CB9ECA39-3874-E9CF-378F-05E65F0C7B1F}"/>
              </a:ext>
            </a:extLst>
          </p:cNvPr>
          <p:cNvPicPr>
            <a:picLocks noChangeAspect="1"/>
          </p:cNvPicPr>
          <p:nvPr/>
        </p:nvPicPr>
        <p:blipFill>
          <a:blip r:embed="rId5"/>
          <a:stretch>
            <a:fillRect/>
          </a:stretch>
        </p:blipFill>
        <p:spPr>
          <a:xfrm>
            <a:off x="551871" y="1677707"/>
            <a:ext cx="6496629" cy="6169306"/>
          </a:xfrm>
          <a:prstGeom prst="rect">
            <a:avLst/>
          </a:prstGeom>
        </p:spPr>
      </p:pic>
      <p:sp>
        <p:nvSpPr>
          <p:cNvPr id="9" name="Callout: Left Arrow 8">
            <a:extLst>
              <a:ext uri="{FF2B5EF4-FFF2-40B4-BE49-F238E27FC236}">
                <a16:creationId xmlns:a16="http://schemas.microsoft.com/office/drawing/2014/main" id="{59863ED2-7647-944F-5BB1-6B86CCA55880}"/>
              </a:ext>
            </a:extLst>
          </p:cNvPr>
          <p:cNvSpPr/>
          <p:nvPr/>
        </p:nvSpPr>
        <p:spPr>
          <a:xfrm>
            <a:off x="10152046" y="2246731"/>
            <a:ext cx="4036893" cy="5465357"/>
          </a:xfrm>
          <a:prstGeom prst="lef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IN" sz="1400" b="1" i="1" dirty="0">
                <a:solidFill>
                  <a:schemeClr val="tx1"/>
                </a:solidFill>
                <a:latin typeface="Century Gothic" panose="020B0502020202020204" pitchFamily="34" charset="0"/>
              </a:rPr>
              <a:t>Both charts</a:t>
            </a:r>
            <a:r>
              <a:rPr lang="en-IN" sz="1400" b="1" i="1" dirty="0">
                <a:solidFill>
                  <a:schemeClr val="tx1"/>
                </a:solidFill>
                <a:effectLst/>
                <a:latin typeface="Century Gothic" panose="020B0502020202020204" pitchFamily="34" charset="0"/>
              </a:rPr>
              <a:t> gives us insights about how customer preferences, distribution &amp; behaviour differ based on demographic factors. By drilling this chart to city &amp; month level. It </a:t>
            </a:r>
            <a:r>
              <a:rPr lang="en-IN" sz="1400" b="1" i="1" dirty="0">
                <a:solidFill>
                  <a:schemeClr val="tx1"/>
                </a:solidFill>
                <a:latin typeface="Century Gothic" panose="020B0502020202020204" pitchFamily="34" charset="0"/>
              </a:rPr>
              <a:t>helps in </a:t>
            </a:r>
            <a:r>
              <a:rPr lang="en-IN" sz="1400" b="1" i="1" dirty="0">
                <a:solidFill>
                  <a:schemeClr val="tx1"/>
                </a:solidFill>
                <a:effectLst/>
                <a:latin typeface="Century Gothic" panose="020B0502020202020204" pitchFamily="34" charset="0"/>
              </a:rPr>
              <a:t>leveraging personalized marketing campaigns to cities &amp; specific retail locations where we can identify reason for low frequency of orders across various seasons of the year &amp; marketing hea</a:t>
            </a:r>
            <a:r>
              <a:rPr lang="en-IN" sz="1400" b="1" i="1" dirty="0">
                <a:solidFill>
                  <a:schemeClr val="tx1"/>
                </a:solidFill>
                <a:latin typeface="Century Gothic" panose="020B0502020202020204" pitchFamily="34" charset="0"/>
              </a:rPr>
              <a:t>d-hunt can be done</a:t>
            </a:r>
            <a:r>
              <a:rPr lang="en-IN" sz="1400" b="1" i="1" dirty="0">
                <a:solidFill>
                  <a:schemeClr val="tx1"/>
                </a:solidFill>
                <a:effectLst/>
                <a:latin typeface="Century Gothic" panose="020B0502020202020204" pitchFamily="34" charset="0"/>
              </a:rPr>
              <a:t> to increase purchase</a:t>
            </a:r>
            <a:endParaRPr lang="en-IN" sz="1400" i="1" dirty="0">
              <a:solidFill>
                <a:schemeClr val="tx1"/>
              </a:solidFill>
            </a:endParaRPr>
          </a:p>
        </p:txBody>
      </p:sp>
    </p:spTree>
    <p:extLst>
      <p:ext uri="{BB962C8B-B14F-4D97-AF65-F5344CB8AC3E}">
        <p14:creationId xmlns:p14="http://schemas.microsoft.com/office/powerpoint/2010/main" val="363464412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22</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86799" y="-2461"/>
            <a:ext cx="7544867" cy="1836898"/>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341062"/>
            <a:ext cx="4823610" cy="14804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4 OF 7)</a:t>
            </a:r>
          </a:p>
        </p:txBody>
      </p:sp>
      <p:sp>
        <p:nvSpPr>
          <p:cNvPr id="39" name="Double Wave 38">
            <a:extLst>
              <a:ext uri="{FF2B5EF4-FFF2-40B4-BE49-F238E27FC236}">
                <a16:creationId xmlns:a16="http://schemas.microsoft.com/office/drawing/2014/main" id="{A9F8963D-3E48-4F26-5DD7-A7A851BE9893}"/>
              </a:ext>
            </a:extLst>
          </p:cNvPr>
          <p:cNvSpPr/>
          <p:nvPr/>
        </p:nvSpPr>
        <p:spPr>
          <a:xfrm>
            <a:off x="8212470" y="2894115"/>
            <a:ext cx="5773435" cy="3646026"/>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effectLst/>
                <a:latin typeface="Century Gothic" panose="020B0502020202020204" pitchFamily="34" charset="0"/>
              </a:rPr>
              <a:t>﻿</a:t>
            </a:r>
            <a:r>
              <a:rPr lang="en-IN" sz="1400" b="1" i="1" dirty="0">
                <a:solidFill>
                  <a:schemeClr val="tx1"/>
                </a:solidFill>
                <a:latin typeface="Century Gothic" panose="020B0502020202020204" pitchFamily="34" charset="0"/>
              </a:rPr>
              <a:t>Tree map:</a:t>
            </a:r>
          </a:p>
          <a:p>
            <a:endParaRPr lang="en-IN" sz="1400" b="1" i="1" dirty="0">
              <a:solidFill>
                <a:schemeClr val="tx1"/>
              </a:solidFill>
              <a:latin typeface="Century Gothic" panose="020B0502020202020204" pitchFamily="34" charset="0"/>
            </a:endParaRPr>
          </a:p>
          <a:p>
            <a:pPr algn="just"/>
            <a:r>
              <a:rPr lang="en-IN" sz="1400" b="1" i="1" dirty="0">
                <a:solidFill>
                  <a:schemeClr val="tx1"/>
                </a:solidFill>
                <a:latin typeface="Century Gothic" panose="020B0502020202020204" pitchFamily="34" charset="0"/>
              </a:rPr>
              <a:t>It display hierarchical ‘Credit Limit’ Numerical values as a set of nested rectangles for each country. Each country level of the hierarchy is represented by a coloured rectangle. Each country contains smaller rectangles showing data for each customer numbers. It also illustrate the proportions between each part and the whole and reveal the measure distribution pattern across each level of categories in the hierarchy.</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87562" y="533123"/>
            <a:ext cx="967734" cy="765729"/>
          </a:xfrm>
          <a:prstGeom prst="rect">
            <a:avLst/>
          </a:prstGeom>
        </p:spPr>
      </p:pic>
      <p:pic>
        <p:nvPicPr>
          <p:cNvPr id="6" name="Picture 5">
            <a:extLst>
              <a:ext uri="{FF2B5EF4-FFF2-40B4-BE49-F238E27FC236}">
                <a16:creationId xmlns:a16="http://schemas.microsoft.com/office/drawing/2014/main" id="{B38B0B5F-AAB5-EEE2-CBDB-390C69FC0063}"/>
              </a:ext>
            </a:extLst>
          </p:cNvPr>
          <p:cNvPicPr>
            <a:picLocks noChangeAspect="1"/>
          </p:cNvPicPr>
          <p:nvPr/>
        </p:nvPicPr>
        <p:blipFill>
          <a:blip r:embed="rId5"/>
          <a:stretch>
            <a:fillRect/>
          </a:stretch>
        </p:blipFill>
        <p:spPr>
          <a:xfrm>
            <a:off x="486798" y="1821519"/>
            <a:ext cx="7383987" cy="5874958"/>
          </a:xfrm>
          <a:prstGeom prst="rect">
            <a:avLst/>
          </a:prstGeom>
        </p:spPr>
      </p:pic>
    </p:spTree>
    <p:extLst>
      <p:ext uri="{BB962C8B-B14F-4D97-AF65-F5344CB8AC3E}">
        <p14:creationId xmlns:p14="http://schemas.microsoft.com/office/powerpoint/2010/main" val="171922355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9036"/>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23</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163512"/>
            <a:ext cx="4823610" cy="1120057"/>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5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9" name="Rectangle: Rounded Corners 8">
            <a:extLst>
              <a:ext uri="{FF2B5EF4-FFF2-40B4-BE49-F238E27FC236}">
                <a16:creationId xmlns:a16="http://schemas.microsoft.com/office/drawing/2014/main" id="{5D1E78D0-4198-9817-0371-D22D50DB8612}"/>
              </a:ext>
            </a:extLst>
          </p:cNvPr>
          <p:cNvSpPr/>
          <p:nvPr/>
        </p:nvSpPr>
        <p:spPr>
          <a:xfrm>
            <a:off x="10333038" y="1529726"/>
            <a:ext cx="3718539" cy="618248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a:t>
            </a:r>
          </a:p>
          <a:p>
            <a:r>
              <a:rPr lang="en-IN" sz="1400" b="1" dirty="0">
                <a:solidFill>
                  <a:schemeClr val="tx1"/>
                </a:solidFill>
                <a:latin typeface="Century Gothic" panose="020B0502020202020204" pitchFamily="34" charset="0"/>
              </a:rPr>
              <a:t>[Sales &amp; Average order value(AOV) by product line(categories)] :</a:t>
            </a:r>
          </a:p>
          <a:p>
            <a:endParaRPr lang="en-IN" sz="1400" b="1" dirty="0">
              <a:solidFill>
                <a:schemeClr val="tx1"/>
              </a:solidFill>
              <a:latin typeface="Century Gothic" panose="020B0502020202020204" pitchFamily="34" charset="0"/>
            </a:endParaRPr>
          </a:p>
          <a:p>
            <a:pPr marL="285750" indent="-285750" algn="just">
              <a:buFont typeface="Wingdings" panose="05000000000000000000" pitchFamily="2" charset="2"/>
              <a:buChar char="ü"/>
            </a:pPr>
            <a:r>
              <a:rPr lang="en-IN" sz="1400" b="1" dirty="0">
                <a:solidFill>
                  <a:schemeClr val="tx1"/>
                </a:solidFill>
                <a:latin typeface="Century Gothic" panose="020B0502020202020204" pitchFamily="34" charset="0"/>
              </a:rPr>
              <a:t>Analyzing customer purchasing patterns influencing increase in average order value (AOV) shown as line.</a:t>
            </a:r>
          </a:p>
          <a:p>
            <a:pPr marL="285750" indent="-285750" algn="just">
              <a:buFont typeface="Arial" panose="020B0604020202020204" pitchFamily="34" charset="0"/>
              <a:buChar char="•"/>
            </a:pPr>
            <a:endParaRPr lang="en-IN" sz="1400" b="1" dirty="0">
              <a:solidFill>
                <a:schemeClr val="tx1"/>
              </a:solidFill>
              <a:latin typeface="Century Gothic" panose="020B0502020202020204" pitchFamily="34" charset="0"/>
            </a:endParaRPr>
          </a:p>
          <a:p>
            <a:pPr marL="285750" indent="-285750" algn="just">
              <a:buFont typeface="Wingdings" panose="05000000000000000000" pitchFamily="2" charset="2"/>
              <a:buChar char="ü"/>
            </a:pPr>
            <a:r>
              <a:rPr lang="en-IN" sz="1400" b="1" dirty="0">
                <a:solidFill>
                  <a:schemeClr val="tx1"/>
                </a:solidFill>
                <a:latin typeface="Century Gothic" panose="020B0502020202020204" pitchFamily="34" charset="0"/>
              </a:rPr>
              <a:t>This chart shows the total sales for each product line which can help identify which product lines are the most profitable. This information can be used to prioritize cross-selling and upselling efforts for these product lines. This information can be used to adjust pricing strategies analyzing promotions, discounts, shopping experience, product review etc. to increase AOV.</a:t>
            </a:r>
          </a:p>
        </p:txBody>
      </p:sp>
      <p:pic>
        <p:nvPicPr>
          <p:cNvPr id="5" name="Picture 4">
            <a:extLst>
              <a:ext uri="{FF2B5EF4-FFF2-40B4-BE49-F238E27FC236}">
                <a16:creationId xmlns:a16="http://schemas.microsoft.com/office/drawing/2014/main" id="{163D11AF-B88C-3E29-1A1E-A5AFE639C6E0}"/>
              </a:ext>
            </a:extLst>
          </p:cNvPr>
          <p:cNvPicPr>
            <a:picLocks noChangeAspect="1"/>
          </p:cNvPicPr>
          <p:nvPr/>
        </p:nvPicPr>
        <p:blipFill>
          <a:blip r:embed="rId5"/>
          <a:stretch>
            <a:fillRect/>
          </a:stretch>
        </p:blipFill>
        <p:spPr>
          <a:xfrm>
            <a:off x="665489" y="1446249"/>
            <a:ext cx="9601878" cy="6349436"/>
          </a:xfrm>
          <a:prstGeom prst="rect">
            <a:avLst/>
          </a:prstGeom>
        </p:spPr>
      </p:pic>
    </p:spTree>
    <p:extLst>
      <p:ext uri="{BB962C8B-B14F-4D97-AF65-F5344CB8AC3E}">
        <p14:creationId xmlns:p14="http://schemas.microsoft.com/office/powerpoint/2010/main" val="33709508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24</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286508"/>
            <a:ext cx="4823610" cy="98587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6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9" name="Rectangle: Rounded Corners 8">
            <a:extLst>
              <a:ext uri="{FF2B5EF4-FFF2-40B4-BE49-F238E27FC236}">
                <a16:creationId xmlns:a16="http://schemas.microsoft.com/office/drawing/2014/main" id="{5D1E78D0-4198-9817-0371-D22D50DB8612}"/>
              </a:ext>
            </a:extLst>
          </p:cNvPr>
          <p:cNvSpPr/>
          <p:nvPr/>
        </p:nvSpPr>
        <p:spPr>
          <a:xfrm>
            <a:off x="782818" y="5356487"/>
            <a:ext cx="5967264" cy="255418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a:t>
            </a:r>
          </a:p>
          <a:p>
            <a:r>
              <a:rPr lang="en-IN" sz="1400" b="1" dirty="0">
                <a:solidFill>
                  <a:schemeClr val="tx1"/>
                </a:solidFill>
                <a:latin typeface="Century Gothic" panose="020B0502020202020204" pitchFamily="34" charset="0"/>
              </a:rPr>
              <a:t>(AOV trend over time) :</a:t>
            </a:r>
          </a:p>
          <a:p>
            <a:endParaRPr lang="en-IN" sz="1400" b="1" dirty="0">
              <a:solidFill>
                <a:schemeClr val="tx1"/>
              </a:solidFill>
              <a:latin typeface="Century Gothic" panose="020B0502020202020204" pitchFamily="34" charset="0"/>
            </a:endParaRPr>
          </a:p>
          <a:p>
            <a:pPr algn="just"/>
            <a:r>
              <a:rPr lang="en-IN" sz="1400" b="1" dirty="0">
                <a:solidFill>
                  <a:schemeClr val="tx1"/>
                </a:solidFill>
                <a:latin typeface="Century Gothic" panose="020B0502020202020204" pitchFamily="34" charset="0"/>
              </a:rPr>
              <a:t>This chart shows how the AOV has changed over time, which can help identify trends and patterns in customer purchasing behaviour. This information can be used to adjust pricing strategies or promotions to increase average order value. The calculation for this chart would involve dividing the total revenue by the number of orders during each time period.</a:t>
            </a:r>
          </a:p>
        </p:txBody>
      </p:sp>
      <p:pic>
        <p:nvPicPr>
          <p:cNvPr id="5" name="Picture 4">
            <a:extLst>
              <a:ext uri="{FF2B5EF4-FFF2-40B4-BE49-F238E27FC236}">
                <a16:creationId xmlns:a16="http://schemas.microsoft.com/office/drawing/2014/main" id="{2A556090-D203-B00D-9788-A6F717BCD074}"/>
              </a:ext>
            </a:extLst>
          </p:cNvPr>
          <p:cNvPicPr>
            <a:picLocks noChangeAspect="1"/>
          </p:cNvPicPr>
          <p:nvPr/>
        </p:nvPicPr>
        <p:blipFill>
          <a:blip r:embed="rId5"/>
          <a:stretch>
            <a:fillRect/>
          </a:stretch>
        </p:blipFill>
        <p:spPr>
          <a:xfrm>
            <a:off x="782818" y="1519673"/>
            <a:ext cx="5967264" cy="3665785"/>
          </a:xfrm>
          <a:prstGeom prst="rect">
            <a:avLst/>
          </a:prstGeom>
        </p:spPr>
      </p:pic>
      <p:sp>
        <p:nvSpPr>
          <p:cNvPr id="10" name="Rectangle: Rounded Corners 9">
            <a:extLst>
              <a:ext uri="{FF2B5EF4-FFF2-40B4-BE49-F238E27FC236}">
                <a16:creationId xmlns:a16="http://schemas.microsoft.com/office/drawing/2014/main" id="{967E37E2-2681-3C50-6DE5-A43A1A4A7326}"/>
              </a:ext>
            </a:extLst>
          </p:cNvPr>
          <p:cNvSpPr/>
          <p:nvPr/>
        </p:nvSpPr>
        <p:spPr>
          <a:xfrm>
            <a:off x="7241809" y="5320926"/>
            <a:ext cx="6744097" cy="252608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Clustered column chart : </a:t>
            </a:r>
          </a:p>
          <a:p>
            <a:r>
              <a:rPr lang="en-IN" sz="1400" b="1" dirty="0">
                <a:solidFill>
                  <a:schemeClr val="tx1"/>
                </a:solidFill>
                <a:latin typeface="Century Gothic" panose="020B0502020202020204" pitchFamily="34" charset="0"/>
              </a:rPr>
              <a:t>[ Customer Lifetime Value (CLTV) Trend over time ]</a:t>
            </a:r>
          </a:p>
          <a:p>
            <a:endParaRPr lang="en-IN" sz="1400" b="1" dirty="0">
              <a:solidFill>
                <a:schemeClr val="tx1"/>
              </a:solidFill>
              <a:latin typeface="Century Gothic" panose="020B0502020202020204" pitchFamily="34" charset="0"/>
            </a:endParaRPr>
          </a:p>
          <a:p>
            <a:pPr algn="just"/>
            <a:r>
              <a:rPr lang="en-IN" sz="1400" b="1" dirty="0">
                <a:solidFill>
                  <a:schemeClr val="tx1"/>
                </a:solidFill>
                <a:latin typeface="Century Gothic" panose="020B0502020202020204" pitchFamily="34" charset="0"/>
              </a:rPr>
              <a:t>CLTV is a crucial metric used for implementing strategy for any retail business for determining High Value Customers. It helps in identifying their characteristics and how can similar customers be targeted for acquisition. CLTV helps in identifying increase in purchase frequency, purchase amount, loyalty, credit limit, </a:t>
            </a:r>
            <a:r>
              <a:rPr lang="en-IN" sz="1400" b="1" i="0" dirty="0">
                <a:solidFill>
                  <a:schemeClr val="tx1"/>
                </a:solidFill>
                <a:effectLst/>
                <a:latin typeface="Century Gothic" panose="020B0502020202020204" pitchFamily="34" charset="0"/>
              </a:rPr>
              <a:t>Sales Representative, We can do customer segmentation, data mining, predictive analytics, </a:t>
            </a:r>
            <a:endParaRPr lang="en-IN" sz="1400" b="1" dirty="0">
              <a:solidFill>
                <a:schemeClr val="tx1"/>
              </a:solidFill>
              <a:latin typeface="Century Gothic" panose="020B0502020202020204" pitchFamily="34" charset="0"/>
            </a:endParaRPr>
          </a:p>
        </p:txBody>
      </p:sp>
      <p:pic>
        <p:nvPicPr>
          <p:cNvPr id="8" name="Picture 7">
            <a:extLst>
              <a:ext uri="{FF2B5EF4-FFF2-40B4-BE49-F238E27FC236}">
                <a16:creationId xmlns:a16="http://schemas.microsoft.com/office/drawing/2014/main" id="{9EE6099C-2068-BCA3-D372-69353DC6D223}"/>
              </a:ext>
            </a:extLst>
          </p:cNvPr>
          <p:cNvPicPr>
            <a:picLocks noChangeAspect="1"/>
          </p:cNvPicPr>
          <p:nvPr/>
        </p:nvPicPr>
        <p:blipFill>
          <a:blip r:embed="rId6"/>
          <a:stretch>
            <a:fillRect/>
          </a:stretch>
        </p:blipFill>
        <p:spPr>
          <a:xfrm>
            <a:off x="7241809" y="1519673"/>
            <a:ext cx="6744097" cy="3665784"/>
          </a:xfrm>
          <a:prstGeom prst="rect">
            <a:avLst/>
          </a:prstGeom>
        </p:spPr>
      </p:pic>
    </p:spTree>
    <p:extLst>
      <p:ext uri="{BB962C8B-B14F-4D97-AF65-F5344CB8AC3E}">
        <p14:creationId xmlns:p14="http://schemas.microsoft.com/office/powerpoint/2010/main" val="52770607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r>
              <a:rPr lang="en-IN" dirty="0">
                <a:solidFill>
                  <a:schemeClr val="accent2">
                    <a:lumMod val="75000"/>
                  </a:schemeClr>
                </a:solidFill>
              </a:rPr>
              <a:t> </a:t>
            </a: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25</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713714" y="39217"/>
            <a:ext cx="6036368"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28" name="Oval 27">
            <a:extLst>
              <a:ext uri="{FF2B5EF4-FFF2-40B4-BE49-F238E27FC236}">
                <a16:creationId xmlns:a16="http://schemas.microsoft.com/office/drawing/2014/main" id="{3A9BC9DD-B052-D8A5-C9C4-4505A046D288}"/>
              </a:ext>
            </a:extLst>
          </p:cNvPr>
          <p:cNvSpPr/>
          <p:nvPr/>
        </p:nvSpPr>
        <p:spPr>
          <a:xfrm>
            <a:off x="9162296" y="286508"/>
            <a:ext cx="4823610" cy="98587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2">
                    <a:lumMod val="75000"/>
                  </a:schemeClr>
                </a:solidFill>
                <a:latin typeface="Century Gothic" panose="020B0502020202020204" pitchFamily="34" charset="0"/>
              </a:rPr>
              <a:t>CUSTOMER ANALYSIS</a:t>
            </a:r>
          </a:p>
          <a:p>
            <a:pPr algn="ctr"/>
            <a:r>
              <a:rPr lang="en-IN" sz="2400" b="1" dirty="0">
                <a:solidFill>
                  <a:schemeClr val="accent2">
                    <a:lumMod val="75000"/>
                  </a:schemeClr>
                </a:solidFill>
                <a:latin typeface="Century Gothic" panose="020B0502020202020204" pitchFamily="34" charset="0"/>
              </a:rPr>
              <a:t>(PART 7 OF 7)</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856301" y="419046"/>
            <a:ext cx="836949" cy="662244"/>
          </a:xfrm>
          <a:prstGeom prst="rect">
            <a:avLst/>
          </a:prstGeom>
        </p:spPr>
      </p:pic>
      <p:sp>
        <p:nvSpPr>
          <p:cNvPr id="10" name="Rectangle: Rounded Corners 9">
            <a:extLst>
              <a:ext uri="{FF2B5EF4-FFF2-40B4-BE49-F238E27FC236}">
                <a16:creationId xmlns:a16="http://schemas.microsoft.com/office/drawing/2014/main" id="{967E37E2-2681-3C50-6DE5-A43A1A4A7326}"/>
              </a:ext>
            </a:extLst>
          </p:cNvPr>
          <p:cNvSpPr/>
          <p:nvPr/>
        </p:nvSpPr>
        <p:spPr>
          <a:xfrm>
            <a:off x="713715" y="6268931"/>
            <a:ext cx="8240692" cy="166716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Line &amp; clustered column chart : AOV (Average order revenue) in line vs distinct count of customers country-wise &amp; year-wise</a:t>
            </a:r>
          </a:p>
          <a:p>
            <a:endParaRPr lang="en-IN" sz="1400" b="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dirty="0">
                <a:solidFill>
                  <a:schemeClr val="tx1"/>
                </a:solidFill>
                <a:latin typeface="Century Gothic" panose="020B0502020202020204" pitchFamily="34" charset="0"/>
              </a:rPr>
              <a:t>Showing AOV which is a characteristics of high-value customers</a:t>
            </a:r>
          </a:p>
          <a:p>
            <a:pPr marL="285750" indent="-285750">
              <a:buFont typeface="Arial" panose="020B0604020202020204" pitchFamily="34" charset="0"/>
              <a:buChar char="•"/>
            </a:pPr>
            <a:r>
              <a:rPr lang="en-IN" sz="1400" b="1" i="0" dirty="0">
                <a:solidFill>
                  <a:schemeClr val="tx1"/>
                </a:solidFill>
                <a:effectLst/>
                <a:latin typeface="Century Gothic" panose="020B0502020202020204" pitchFamily="34" charset="0"/>
              </a:rPr>
              <a:t>Insights :  Customer Behaviour Analysis, Marketing Effectiveness, Inventory Management, Pricing and Product Strategy, CLTV</a:t>
            </a:r>
            <a:endParaRPr lang="en-IN" sz="1400" b="1" dirty="0">
              <a:solidFill>
                <a:schemeClr val="tx1"/>
              </a:solidFill>
              <a:latin typeface="Century Gothic" panose="020B0502020202020204" pitchFamily="34" charset="0"/>
            </a:endParaRPr>
          </a:p>
          <a:p>
            <a:pPr marL="285750" indent="-285750">
              <a:buFont typeface="Arial" panose="020B0604020202020204" pitchFamily="34" charset="0"/>
              <a:buChar char="•"/>
            </a:pPr>
            <a:endParaRPr lang="en-IN" sz="1400" b="1" dirty="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9808F30C-2D5C-A097-1CB5-0915C4C718F4}"/>
              </a:ext>
            </a:extLst>
          </p:cNvPr>
          <p:cNvPicPr>
            <a:picLocks noChangeAspect="1"/>
          </p:cNvPicPr>
          <p:nvPr/>
        </p:nvPicPr>
        <p:blipFill>
          <a:blip r:embed="rId5"/>
          <a:stretch>
            <a:fillRect/>
          </a:stretch>
        </p:blipFill>
        <p:spPr>
          <a:xfrm>
            <a:off x="8954406" y="1369987"/>
            <a:ext cx="5239389" cy="2913172"/>
          </a:xfrm>
          <a:prstGeom prst="rect">
            <a:avLst/>
          </a:prstGeom>
        </p:spPr>
      </p:pic>
      <p:sp>
        <p:nvSpPr>
          <p:cNvPr id="13" name="Rectangle: Rounded Corners 12">
            <a:extLst>
              <a:ext uri="{FF2B5EF4-FFF2-40B4-BE49-F238E27FC236}">
                <a16:creationId xmlns:a16="http://schemas.microsoft.com/office/drawing/2014/main" id="{473F30E7-CDDC-CA35-0C2A-AFF1E342F269}"/>
              </a:ext>
            </a:extLst>
          </p:cNvPr>
          <p:cNvSpPr/>
          <p:nvPr/>
        </p:nvSpPr>
        <p:spPr>
          <a:xfrm>
            <a:off x="8976178" y="4346631"/>
            <a:ext cx="5200276" cy="3320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dirty="0">
                <a:solidFill>
                  <a:schemeClr val="tx1"/>
                </a:solidFill>
                <a:latin typeface="Century Gothic" panose="020B0502020202020204" pitchFamily="34" charset="0"/>
              </a:rPr>
              <a:t>Clustered column chart with trendline: </a:t>
            </a:r>
          </a:p>
          <a:p>
            <a:r>
              <a:rPr lang="en-IN" sz="1400" b="1" dirty="0">
                <a:solidFill>
                  <a:schemeClr val="tx1"/>
                </a:solidFill>
                <a:latin typeface="Century Gothic" panose="020B0502020202020204" pitchFamily="34" charset="0"/>
              </a:rPr>
              <a:t>[ Customer Lifetime Value (CLTV)  vs acquisition channel (direct approach by Sales Representative ]</a:t>
            </a:r>
          </a:p>
          <a:p>
            <a:endParaRPr lang="en-IN" sz="1400" b="1" dirty="0">
              <a:solidFill>
                <a:schemeClr val="tx1"/>
              </a:solidFill>
              <a:latin typeface="Century Gothic" panose="020B0502020202020204" pitchFamily="34" charset="0"/>
            </a:endParaRP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﻿It shows variation for different customer acquisition channels Customer Lifetime Value (CLTV) </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trended down (80.59% decrease) while Sum of Rep. Employee Number remained relatively constant between 2003 and 2005.﻿﻿</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started trending down on 2003, falling by 80.59% (2,94,07,085.45) in 2 years.﻿﻿</a:t>
            </a:r>
          </a:p>
          <a:p>
            <a:pPr marL="171450" indent="-171450">
              <a:buFont typeface="Arial" panose="020B0604020202020204" pitchFamily="34" charset="0"/>
              <a:buChar char="•"/>
            </a:pPr>
            <a:r>
              <a:rPr lang="en-IN" sz="1400" b="1" dirty="0">
                <a:solidFill>
                  <a:schemeClr val="tx1"/>
                </a:solidFill>
                <a:latin typeface="Century Gothic" panose="020B0502020202020204" pitchFamily="34" charset="0"/>
              </a:rPr>
              <a:t>﻿﻿CLTV value shows steepest decline from 2004 to 2005</a:t>
            </a:r>
          </a:p>
        </p:txBody>
      </p:sp>
      <p:pic>
        <p:nvPicPr>
          <p:cNvPr id="5" name="Picture 4">
            <a:extLst>
              <a:ext uri="{FF2B5EF4-FFF2-40B4-BE49-F238E27FC236}">
                <a16:creationId xmlns:a16="http://schemas.microsoft.com/office/drawing/2014/main" id="{846762D6-45DD-A167-63CD-2C78D4369500}"/>
              </a:ext>
            </a:extLst>
          </p:cNvPr>
          <p:cNvPicPr>
            <a:picLocks noChangeAspect="1"/>
          </p:cNvPicPr>
          <p:nvPr/>
        </p:nvPicPr>
        <p:blipFill>
          <a:blip r:embed="rId6"/>
          <a:stretch>
            <a:fillRect/>
          </a:stretch>
        </p:blipFill>
        <p:spPr>
          <a:xfrm>
            <a:off x="713714" y="1369987"/>
            <a:ext cx="8103715" cy="4720872"/>
          </a:xfrm>
          <a:prstGeom prst="rect">
            <a:avLst/>
          </a:prstGeom>
        </p:spPr>
      </p:pic>
    </p:spTree>
    <p:extLst>
      <p:ext uri="{BB962C8B-B14F-4D97-AF65-F5344CB8AC3E}">
        <p14:creationId xmlns:p14="http://schemas.microsoft.com/office/powerpoint/2010/main" val="336536427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1929136" y="908090"/>
            <a:ext cx="79324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Tracking Sales by Product Category</a:t>
            </a:r>
            <a:endParaRPr lang="en-US" sz="4374" dirty="0"/>
          </a:p>
        </p:txBody>
      </p:sp>
      <p:pic>
        <p:nvPicPr>
          <p:cNvPr id="5" name="Image 0" descr="preencoded.png"/>
          <p:cNvPicPr>
            <a:picLocks noChangeAspect="1"/>
          </p:cNvPicPr>
          <p:nvPr/>
        </p:nvPicPr>
        <p:blipFill>
          <a:blip r:embed="rId3"/>
          <a:stretch>
            <a:fillRect/>
          </a:stretch>
        </p:blipFill>
        <p:spPr>
          <a:xfrm>
            <a:off x="2037993" y="1824633"/>
            <a:ext cx="3295888" cy="2036921"/>
          </a:xfrm>
          <a:prstGeom prst="rect">
            <a:avLst/>
          </a:prstGeom>
        </p:spPr>
      </p:pic>
      <p:sp>
        <p:nvSpPr>
          <p:cNvPr id="6" name="Text 3"/>
          <p:cNvSpPr/>
          <p:nvPr/>
        </p:nvSpPr>
        <p:spPr>
          <a:xfrm>
            <a:off x="2037993" y="4139208"/>
            <a:ext cx="3295888"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Monthly Revenue by Product Category</a:t>
            </a:r>
            <a:endParaRPr lang="en-US" sz="2187" dirty="0"/>
          </a:p>
        </p:txBody>
      </p:sp>
      <p:sp>
        <p:nvSpPr>
          <p:cNvPr id="7" name="Text 4"/>
          <p:cNvSpPr/>
          <p:nvPr/>
        </p:nvSpPr>
        <p:spPr>
          <a:xfrm>
            <a:off x="2037993" y="5055751"/>
            <a:ext cx="3295888" cy="2487811"/>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Understanding how monthly revenue changes across different product categories. Use this data to determine which product categories deserve more attention in marketing and which may be underpriced.</a:t>
            </a:r>
            <a:endParaRPr lang="en-US" sz="1750" dirty="0"/>
          </a:p>
        </p:txBody>
      </p:sp>
      <p:pic>
        <p:nvPicPr>
          <p:cNvPr id="8" name="Image 1" descr="preencoded.png"/>
          <p:cNvPicPr>
            <a:picLocks noChangeAspect="1"/>
          </p:cNvPicPr>
          <p:nvPr/>
        </p:nvPicPr>
        <p:blipFill>
          <a:blip r:embed="rId4"/>
          <a:stretch>
            <a:fillRect/>
          </a:stretch>
        </p:blipFill>
        <p:spPr>
          <a:xfrm>
            <a:off x="5667137" y="1824633"/>
            <a:ext cx="3296007" cy="2037040"/>
          </a:xfrm>
          <a:prstGeom prst="rect">
            <a:avLst/>
          </a:prstGeom>
        </p:spPr>
      </p:pic>
      <p:sp>
        <p:nvSpPr>
          <p:cNvPr id="9" name="Text 5"/>
          <p:cNvSpPr/>
          <p:nvPr/>
        </p:nvSpPr>
        <p:spPr>
          <a:xfrm>
            <a:off x="5667137"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Yearly Order Volume Trend</a:t>
            </a:r>
            <a:endParaRPr lang="en-US" sz="2187" dirty="0"/>
          </a:p>
        </p:txBody>
      </p:sp>
      <p:sp>
        <p:nvSpPr>
          <p:cNvPr id="10" name="Text 6"/>
          <p:cNvSpPr/>
          <p:nvPr/>
        </p:nvSpPr>
        <p:spPr>
          <a:xfrm>
            <a:off x="5667137" y="5055870"/>
            <a:ext cx="3296007" cy="2132409"/>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Track how customer order volume changes over the past year. Look for trends in seasonality or changes in customer behaviors and adjust sales efforts accordingly.</a:t>
            </a:r>
            <a:endParaRPr lang="en-US" sz="1750" dirty="0"/>
          </a:p>
        </p:txBody>
      </p:sp>
      <p:pic>
        <p:nvPicPr>
          <p:cNvPr id="11" name="Image 2" descr="preencoded.png"/>
          <p:cNvPicPr>
            <a:picLocks noChangeAspect="1"/>
          </p:cNvPicPr>
          <p:nvPr/>
        </p:nvPicPr>
        <p:blipFill>
          <a:blip r:embed="rId5"/>
          <a:stretch>
            <a:fillRect/>
          </a:stretch>
        </p:blipFill>
        <p:spPr>
          <a:xfrm>
            <a:off x="9296400" y="1824633"/>
            <a:ext cx="3296007" cy="2037040"/>
          </a:xfrm>
          <a:prstGeom prst="rect">
            <a:avLst/>
          </a:prstGeom>
        </p:spPr>
      </p:pic>
      <p:sp>
        <p:nvSpPr>
          <p:cNvPr id="12" name="Text 7"/>
          <p:cNvSpPr/>
          <p:nvPr/>
        </p:nvSpPr>
        <p:spPr>
          <a:xfrm>
            <a:off x="9296400" y="4139327"/>
            <a:ext cx="3296007" cy="694373"/>
          </a:xfrm>
          <a:prstGeom prst="rect">
            <a:avLst/>
          </a:prstGeom>
          <a:noFill/>
          <a:ln/>
        </p:spPr>
        <p:txBody>
          <a:bodyPr wrap="squar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Sales Contribution by Top Customers Vs. Others</a:t>
            </a:r>
            <a:endParaRPr lang="en-US" sz="2187" dirty="0"/>
          </a:p>
        </p:txBody>
      </p:sp>
      <p:sp>
        <p:nvSpPr>
          <p:cNvPr id="13" name="Text 8"/>
          <p:cNvSpPr/>
          <p:nvPr/>
        </p:nvSpPr>
        <p:spPr>
          <a:xfrm>
            <a:off x="9296400" y="5055870"/>
            <a:ext cx="3296007" cy="2487811"/>
          </a:xfrm>
          <a:prstGeom prst="rect">
            <a:avLst/>
          </a:prstGeom>
          <a:noFill/>
          <a:ln/>
        </p:spPr>
        <p:txBody>
          <a:bodyPr wrap="square" rtlCol="0" anchor="t"/>
          <a:lstStyle/>
          <a:p>
            <a:pPr marL="0" indent="0" algn="just">
              <a:lnSpc>
                <a:spcPts val="2799"/>
              </a:lnSpc>
              <a:buNone/>
            </a:pPr>
            <a:r>
              <a:rPr lang="en-US" sz="1750" dirty="0">
                <a:solidFill>
                  <a:srgbClr val="C9C2C0"/>
                </a:solidFill>
                <a:latin typeface="Gelasio" pitchFamily="34" charset="0"/>
                <a:ea typeface="Gelasio" pitchFamily="34" charset="-122"/>
                <a:cs typeface="Gelasio" pitchFamily="34" charset="-120"/>
              </a:rPr>
              <a:t>Determining how much of your overall sales come from top customers versus others. Identify which customer segments are contributing the most and which should be targeted for increased attention.</a:t>
            </a:r>
            <a:endParaRPr lang="en-US" sz="1750" dirty="0"/>
          </a:p>
        </p:txBody>
      </p:sp>
      <p:sp>
        <p:nvSpPr>
          <p:cNvPr id="14" name="Slide Number Placeholder 13">
            <a:extLst>
              <a:ext uri="{FF2B5EF4-FFF2-40B4-BE49-F238E27FC236}">
                <a16:creationId xmlns:a16="http://schemas.microsoft.com/office/drawing/2014/main" id="{6644133B-AB51-690E-5F48-566523CDFD98}"/>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26</a:t>
            </a:fld>
            <a:endParaRPr lang="en-IN"/>
          </a:p>
        </p:txBody>
      </p:sp>
      <p:sp>
        <p:nvSpPr>
          <p:cNvPr id="15" name="TextBox 14">
            <a:extLst>
              <a:ext uri="{FF2B5EF4-FFF2-40B4-BE49-F238E27FC236}">
                <a16:creationId xmlns:a16="http://schemas.microsoft.com/office/drawing/2014/main" id="{ECAC6FCC-EA7D-026A-A0E1-044107CF6E72}"/>
              </a:ext>
            </a:extLst>
          </p:cNvPr>
          <p:cNvSpPr txBox="1"/>
          <p:nvPr/>
        </p:nvSpPr>
        <p:spPr>
          <a:xfrm>
            <a:off x="0" y="6551"/>
            <a:ext cx="14630400" cy="756000"/>
          </a:xfrm>
          <a:prstGeom prst="rect">
            <a:avLst/>
          </a:prstGeom>
          <a:solidFill>
            <a:schemeClr val="accent4">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sp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SALES ANALYSIS</a:t>
            </a:r>
          </a:p>
        </p:txBody>
      </p:sp>
      <p:pic>
        <p:nvPicPr>
          <p:cNvPr id="16" name="Picture 15">
            <a:extLst>
              <a:ext uri="{FF2B5EF4-FFF2-40B4-BE49-F238E27FC236}">
                <a16:creationId xmlns:a16="http://schemas.microsoft.com/office/drawing/2014/main" id="{8B3C6D38-D665-2A6C-CB45-C8F0BFB66489}"/>
              </a:ext>
            </a:extLst>
          </p:cNvPr>
          <p:cNvPicPr>
            <a:picLocks noChangeAspect="1"/>
          </p:cNvPicPr>
          <p:nvPr/>
        </p:nvPicPr>
        <p:blipFill>
          <a:blip r:embed="rId6"/>
          <a:stretch>
            <a:fillRect/>
          </a:stretch>
        </p:blipFill>
        <p:spPr>
          <a:xfrm>
            <a:off x="9180553" y="22067"/>
            <a:ext cx="933970" cy="793875"/>
          </a:xfrm>
          <a:prstGeom prst="rect">
            <a:avLst/>
          </a:prstGeom>
        </p:spPr>
      </p:pic>
      <p:pic>
        <p:nvPicPr>
          <p:cNvPr id="17" name="Picture 16">
            <a:extLst>
              <a:ext uri="{FF2B5EF4-FFF2-40B4-BE49-F238E27FC236}">
                <a16:creationId xmlns:a16="http://schemas.microsoft.com/office/drawing/2014/main" id="{1D45810F-379C-9CAD-47C4-04D16EA89EA3}"/>
              </a:ext>
            </a:extLst>
          </p:cNvPr>
          <p:cNvPicPr>
            <a:picLocks noChangeAspect="1"/>
          </p:cNvPicPr>
          <p:nvPr/>
        </p:nvPicPr>
        <p:blipFill>
          <a:blip r:embed="rId7"/>
          <a:stretch>
            <a:fillRect/>
          </a:stretch>
        </p:blipFill>
        <p:spPr>
          <a:xfrm>
            <a:off x="4445769" y="41005"/>
            <a:ext cx="756000" cy="756000"/>
          </a:xfrm>
          <a:prstGeom prst="rect">
            <a:avLst/>
          </a:prstGeom>
        </p:spPr>
      </p:pic>
    </p:spTree>
    <p:extLst>
      <p:ext uri="{BB962C8B-B14F-4D97-AF65-F5344CB8AC3E}">
        <p14:creationId xmlns:p14="http://schemas.microsoft.com/office/powerpoint/2010/main" val="357709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932378"/>
            <a:ext cx="868680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Product Sales Across Product Lines</a:t>
            </a:r>
            <a:endParaRPr lang="en-US" sz="4374" dirty="0"/>
          </a:p>
        </p:txBody>
      </p:sp>
      <p:sp>
        <p:nvSpPr>
          <p:cNvPr id="5" name="Shape 3"/>
          <p:cNvSpPr/>
          <p:nvPr/>
        </p:nvSpPr>
        <p:spPr>
          <a:xfrm>
            <a:off x="7293054" y="2071092"/>
            <a:ext cx="44410" cy="5226129"/>
          </a:xfrm>
          <a:prstGeom prst="rect">
            <a:avLst/>
          </a:prstGeom>
          <a:solidFill>
            <a:srgbClr val="393636"/>
          </a:solidFill>
          <a:ln/>
        </p:spPr>
        <p:txBody>
          <a:bodyPr/>
          <a:lstStyle/>
          <a:p>
            <a:endParaRPr lang="en-IN"/>
          </a:p>
        </p:txBody>
      </p:sp>
      <p:sp>
        <p:nvSpPr>
          <p:cNvPr id="6" name="Shape 4"/>
          <p:cNvSpPr/>
          <p:nvPr/>
        </p:nvSpPr>
        <p:spPr>
          <a:xfrm>
            <a:off x="7565172" y="2472392"/>
            <a:ext cx="777597" cy="44410"/>
          </a:xfrm>
          <a:prstGeom prst="rect">
            <a:avLst/>
          </a:prstGeom>
          <a:solidFill>
            <a:srgbClr val="393636"/>
          </a:solidFill>
          <a:ln/>
        </p:spPr>
        <p:txBody>
          <a:bodyPr/>
          <a:lstStyle/>
          <a:p>
            <a:endParaRPr lang="en-IN"/>
          </a:p>
        </p:txBody>
      </p:sp>
      <p:sp>
        <p:nvSpPr>
          <p:cNvPr id="7" name="Shape 5"/>
          <p:cNvSpPr/>
          <p:nvPr/>
        </p:nvSpPr>
        <p:spPr>
          <a:xfrm>
            <a:off x="7065228" y="2244685"/>
            <a:ext cx="499943" cy="499943"/>
          </a:xfrm>
          <a:prstGeom prst="roundRect">
            <a:avLst>
              <a:gd name="adj" fmla="val 26667"/>
            </a:avLst>
          </a:prstGeom>
          <a:solidFill>
            <a:srgbClr val="393636"/>
          </a:solidFill>
          <a:ln/>
        </p:spPr>
        <p:txBody>
          <a:bodyPr/>
          <a:lstStyle/>
          <a:p>
            <a:endParaRPr lang="en-IN"/>
          </a:p>
        </p:txBody>
      </p:sp>
      <p:sp>
        <p:nvSpPr>
          <p:cNvPr id="8" name="Text 6"/>
          <p:cNvSpPr/>
          <p:nvPr/>
        </p:nvSpPr>
        <p:spPr>
          <a:xfrm>
            <a:off x="7242750" y="2286357"/>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9" name="Text 7"/>
          <p:cNvSpPr/>
          <p:nvPr/>
        </p:nvSpPr>
        <p:spPr>
          <a:xfrm>
            <a:off x="8537258" y="2293263"/>
            <a:ext cx="313182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Product Line Distribution</a:t>
            </a:r>
            <a:endParaRPr lang="en-US" sz="2187" dirty="0"/>
          </a:p>
        </p:txBody>
      </p:sp>
      <p:sp>
        <p:nvSpPr>
          <p:cNvPr id="10" name="Text 8"/>
          <p:cNvSpPr/>
          <p:nvPr/>
        </p:nvSpPr>
        <p:spPr>
          <a:xfrm>
            <a:off x="8537258" y="2862620"/>
            <a:ext cx="4055150" cy="71080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Shown how product sales are distributed across different product lines.</a:t>
            </a:r>
            <a:endParaRPr lang="en-US" sz="1750" dirty="0"/>
          </a:p>
        </p:txBody>
      </p:sp>
      <p:sp>
        <p:nvSpPr>
          <p:cNvPr id="11" name="Shape 9"/>
          <p:cNvSpPr/>
          <p:nvPr/>
        </p:nvSpPr>
        <p:spPr>
          <a:xfrm>
            <a:off x="6287631" y="3583245"/>
            <a:ext cx="777597" cy="44410"/>
          </a:xfrm>
          <a:prstGeom prst="rect">
            <a:avLst/>
          </a:prstGeom>
          <a:solidFill>
            <a:srgbClr val="393636"/>
          </a:solidFill>
          <a:ln/>
        </p:spPr>
        <p:txBody>
          <a:bodyPr/>
          <a:lstStyle/>
          <a:p>
            <a:endParaRPr lang="en-IN"/>
          </a:p>
        </p:txBody>
      </p:sp>
      <p:sp>
        <p:nvSpPr>
          <p:cNvPr id="12" name="Shape 10"/>
          <p:cNvSpPr/>
          <p:nvPr/>
        </p:nvSpPr>
        <p:spPr>
          <a:xfrm>
            <a:off x="7065228" y="3355538"/>
            <a:ext cx="499943" cy="499943"/>
          </a:xfrm>
          <a:prstGeom prst="roundRect">
            <a:avLst>
              <a:gd name="adj" fmla="val 26667"/>
            </a:avLst>
          </a:prstGeom>
          <a:solidFill>
            <a:srgbClr val="393636"/>
          </a:solidFill>
          <a:ln/>
        </p:spPr>
        <p:txBody>
          <a:bodyPr/>
          <a:lstStyle/>
          <a:p>
            <a:endParaRPr lang="en-IN"/>
          </a:p>
        </p:txBody>
      </p:sp>
      <p:sp>
        <p:nvSpPr>
          <p:cNvPr id="13" name="Text 11"/>
          <p:cNvSpPr/>
          <p:nvPr/>
        </p:nvSpPr>
        <p:spPr>
          <a:xfrm>
            <a:off x="7219890" y="3397210"/>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4" name="Text 12"/>
          <p:cNvSpPr/>
          <p:nvPr/>
        </p:nvSpPr>
        <p:spPr>
          <a:xfrm>
            <a:off x="2037993" y="3404116"/>
            <a:ext cx="4055150" cy="694373"/>
          </a:xfrm>
          <a:prstGeom prst="rect">
            <a:avLst/>
          </a:prstGeom>
          <a:noFill/>
          <a:ln/>
        </p:spPr>
        <p:txBody>
          <a:bodyPr wrap="square" rtlCol="0" anchor="t"/>
          <a:lstStyle/>
          <a:p>
            <a:pPr marL="0" indent="0" algn="r">
              <a:lnSpc>
                <a:spcPts val="2734"/>
              </a:lnSpc>
              <a:buNone/>
            </a:pPr>
            <a:r>
              <a:rPr lang="en-US" sz="2187" dirty="0">
                <a:solidFill>
                  <a:srgbClr val="EBCCBB"/>
                </a:solidFill>
                <a:latin typeface="Gelasio" pitchFamily="34" charset="0"/>
                <a:ea typeface="Gelasio" pitchFamily="34" charset="-122"/>
                <a:cs typeface="Gelasio" pitchFamily="34" charset="-120"/>
              </a:rPr>
              <a:t>Top-selling Products by Product Category</a:t>
            </a:r>
            <a:endParaRPr lang="en-US" sz="2187" dirty="0"/>
          </a:p>
        </p:txBody>
      </p:sp>
      <p:sp>
        <p:nvSpPr>
          <p:cNvPr id="15" name="Text 13"/>
          <p:cNvSpPr/>
          <p:nvPr/>
        </p:nvSpPr>
        <p:spPr>
          <a:xfrm>
            <a:off x="2037993" y="4320659"/>
            <a:ext cx="4055150" cy="1066205"/>
          </a:xfrm>
          <a:prstGeom prst="rect">
            <a:avLst/>
          </a:prstGeom>
          <a:noFill/>
          <a:ln/>
        </p:spPr>
        <p:txBody>
          <a:bodyPr wrap="square" rtlCol="0" anchor="t"/>
          <a:lstStyle/>
          <a:p>
            <a:pPr marL="0" indent="0" algn="r">
              <a:lnSpc>
                <a:spcPts val="2799"/>
              </a:lnSpc>
              <a:buNone/>
            </a:pPr>
            <a:r>
              <a:rPr lang="en-US" sz="1750" dirty="0">
                <a:solidFill>
                  <a:srgbClr val="C9C2C0"/>
                </a:solidFill>
                <a:latin typeface="Gelasio" pitchFamily="34" charset="0"/>
                <a:ea typeface="Gelasio" pitchFamily="34" charset="-122"/>
                <a:cs typeface="Gelasio" pitchFamily="34" charset="-120"/>
              </a:rPr>
              <a:t>Shown which products are the top-sellers within each unique product category.</a:t>
            </a:r>
            <a:endParaRPr lang="en-US" sz="1750" dirty="0"/>
          </a:p>
        </p:txBody>
      </p:sp>
      <p:sp>
        <p:nvSpPr>
          <p:cNvPr id="16" name="Shape 14"/>
          <p:cNvSpPr/>
          <p:nvPr/>
        </p:nvSpPr>
        <p:spPr>
          <a:xfrm>
            <a:off x="7565172" y="4907816"/>
            <a:ext cx="777597" cy="44410"/>
          </a:xfrm>
          <a:prstGeom prst="rect">
            <a:avLst/>
          </a:prstGeom>
          <a:solidFill>
            <a:srgbClr val="393636"/>
          </a:solidFill>
          <a:ln/>
        </p:spPr>
        <p:txBody>
          <a:bodyPr/>
          <a:lstStyle/>
          <a:p>
            <a:endParaRPr lang="en-IN"/>
          </a:p>
        </p:txBody>
      </p:sp>
      <p:sp>
        <p:nvSpPr>
          <p:cNvPr id="17" name="Shape 15"/>
          <p:cNvSpPr/>
          <p:nvPr/>
        </p:nvSpPr>
        <p:spPr>
          <a:xfrm>
            <a:off x="7065228" y="4680109"/>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7223700" y="4721781"/>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9" name="Text 17"/>
          <p:cNvSpPr/>
          <p:nvPr/>
        </p:nvSpPr>
        <p:spPr>
          <a:xfrm>
            <a:off x="8537258" y="4728686"/>
            <a:ext cx="387096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Product Performance over Time</a:t>
            </a:r>
            <a:endParaRPr lang="en-US" sz="2187" dirty="0"/>
          </a:p>
        </p:txBody>
      </p:sp>
      <p:sp>
        <p:nvSpPr>
          <p:cNvPr id="20" name="Text 18"/>
          <p:cNvSpPr/>
          <p:nvPr/>
        </p:nvSpPr>
        <p:spPr>
          <a:xfrm>
            <a:off x="8537258" y="5298043"/>
            <a:ext cx="4055150" cy="1777008"/>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Tracking how product sales, pricing, and stock change for each unique product category over time. Use this data to identify patterns or adjust pricing strategies as needed.</a:t>
            </a:r>
            <a:endParaRPr lang="en-US" sz="1750" dirty="0"/>
          </a:p>
        </p:txBody>
      </p:sp>
      <p:sp>
        <p:nvSpPr>
          <p:cNvPr id="21" name="Slide Number Placeholder 20">
            <a:extLst>
              <a:ext uri="{FF2B5EF4-FFF2-40B4-BE49-F238E27FC236}">
                <a16:creationId xmlns:a16="http://schemas.microsoft.com/office/drawing/2014/main" id="{8EC301AF-5C7E-CFDA-B778-9F0227C046BB}"/>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27</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28</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903513" y="5389"/>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6846672" y="4695541"/>
            <a:ext cx="6662499"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 Line &amp; clustered Chart and Pie-chart: -</a:t>
            </a:r>
          </a:p>
          <a:p>
            <a:r>
              <a:rPr lang="en-IN" sz="1400" b="1" i="1" dirty="0">
                <a:solidFill>
                  <a:schemeClr val="tx1"/>
                </a:solidFill>
                <a:latin typeface="Century Gothic" panose="020B0502020202020204" pitchFamily="34" charset="0"/>
              </a:rPr>
              <a:t>Analyzing Sales Revenue (SR) </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﻿Top regions in terms of sales revenue values (descending order).</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This helps in further exploring top 5 products contribution of SR over region which if drill down will give the factors responsible.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SR trends over time which shows how many number of orders have been placed by different customers which can further drill down to show details of order number, customer number, ordering behaviour, customer name, customer’s key contact person etc. </a:t>
            </a:r>
          </a:p>
          <a:p>
            <a:pPr marL="285750" indent="-285750">
              <a:buFont typeface="Arial" panose="020B0604020202020204" pitchFamily="34" charset="0"/>
              <a:buChar char="•"/>
            </a:pPr>
            <a:endParaRPr lang="en-IN" sz="1400" b="1" i="1" dirty="0">
              <a:solidFill>
                <a:schemeClr val="tx1"/>
              </a:solidFill>
              <a:latin typeface="Century Gothic" panose="020B0502020202020204" pitchFamily="34" charset="0"/>
            </a:endParaRP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1020132"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940040" y="376716"/>
            <a:ext cx="4492932" cy="842407"/>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1 OF 4)</a:t>
            </a:r>
          </a:p>
        </p:txBody>
      </p:sp>
      <p:pic>
        <p:nvPicPr>
          <p:cNvPr id="15" name="Picture 14">
            <a:extLst>
              <a:ext uri="{FF2B5EF4-FFF2-40B4-BE49-F238E27FC236}">
                <a16:creationId xmlns:a16="http://schemas.microsoft.com/office/drawing/2014/main" id="{1B06BC49-E9EC-2622-6775-B650955CA926}"/>
              </a:ext>
            </a:extLst>
          </p:cNvPr>
          <p:cNvPicPr>
            <a:picLocks noChangeAspect="1"/>
          </p:cNvPicPr>
          <p:nvPr/>
        </p:nvPicPr>
        <p:blipFill>
          <a:blip r:embed="rId5"/>
          <a:stretch>
            <a:fillRect/>
          </a:stretch>
        </p:blipFill>
        <p:spPr>
          <a:xfrm>
            <a:off x="903513" y="4695541"/>
            <a:ext cx="5798227" cy="3251030"/>
          </a:xfrm>
          <a:prstGeom prst="rect">
            <a:avLst/>
          </a:prstGeom>
        </p:spPr>
      </p:pic>
      <p:pic>
        <p:nvPicPr>
          <p:cNvPr id="11" name="Picture 10">
            <a:extLst>
              <a:ext uri="{FF2B5EF4-FFF2-40B4-BE49-F238E27FC236}">
                <a16:creationId xmlns:a16="http://schemas.microsoft.com/office/drawing/2014/main" id="{231393D0-2858-1469-1B70-F2A82D87BFF8}"/>
              </a:ext>
            </a:extLst>
          </p:cNvPr>
          <p:cNvPicPr>
            <a:picLocks noChangeAspect="1"/>
          </p:cNvPicPr>
          <p:nvPr/>
        </p:nvPicPr>
        <p:blipFill>
          <a:blip r:embed="rId6"/>
          <a:stretch>
            <a:fillRect/>
          </a:stretch>
        </p:blipFill>
        <p:spPr>
          <a:xfrm>
            <a:off x="903513" y="1461118"/>
            <a:ext cx="5834723" cy="3114420"/>
          </a:xfrm>
          <a:prstGeom prst="rect">
            <a:avLst/>
          </a:prstGeom>
        </p:spPr>
      </p:pic>
      <p:pic>
        <p:nvPicPr>
          <p:cNvPr id="12" name="Picture 11">
            <a:extLst>
              <a:ext uri="{FF2B5EF4-FFF2-40B4-BE49-F238E27FC236}">
                <a16:creationId xmlns:a16="http://schemas.microsoft.com/office/drawing/2014/main" id="{2B31F4FD-5A85-A258-3A7E-7B22F1720383}"/>
              </a:ext>
            </a:extLst>
          </p:cNvPr>
          <p:cNvPicPr>
            <a:picLocks noChangeAspect="1"/>
          </p:cNvPicPr>
          <p:nvPr/>
        </p:nvPicPr>
        <p:blipFill>
          <a:blip r:embed="rId7"/>
          <a:stretch>
            <a:fillRect/>
          </a:stretch>
        </p:blipFill>
        <p:spPr>
          <a:xfrm>
            <a:off x="6846672" y="1461118"/>
            <a:ext cx="6662499" cy="3114420"/>
          </a:xfrm>
          <a:prstGeom prst="rect">
            <a:avLst/>
          </a:prstGeom>
        </p:spPr>
      </p:pic>
    </p:spTree>
    <p:extLst>
      <p:ext uri="{BB962C8B-B14F-4D97-AF65-F5344CB8AC3E}">
        <p14:creationId xmlns:p14="http://schemas.microsoft.com/office/powerpoint/2010/main" val="125695309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29</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7315200" y="1517110"/>
            <a:ext cx="6437316"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Sales data across countries &amp; different customers (customer demographics)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which customer segments are most profitable and which ones may require targeted marketing efforts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Insights gained from the pivot chart to take informed strategic decision-making</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827721" y="315686"/>
            <a:ext cx="4924795" cy="903437"/>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2 OF 4)</a:t>
            </a:r>
          </a:p>
        </p:txBody>
      </p:sp>
      <p:pic>
        <p:nvPicPr>
          <p:cNvPr id="6" name="Picture 5">
            <a:extLst>
              <a:ext uri="{FF2B5EF4-FFF2-40B4-BE49-F238E27FC236}">
                <a16:creationId xmlns:a16="http://schemas.microsoft.com/office/drawing/2014/main" id="{9B19AE17-F8A8-D9C3-7E20-1EA74697C552}"/>
              </a:ext>
            </a:extLst>
          </p:cNvPr>
          <p:cNvPicPr>
            <a:picLocks noChangeAspect="1"/>
          </p:cNvPicPr>
          <p:nvPr/>
        </p:nvPicPr>
        <p:blipFill>
          <a:blip r:embed="rId5"/>
          <a:stretch>
            <a:fillRect/>
          </a:stretch>
        </p:blipFill>
        <p:spPr>
          <a:xfrm>
            <a:off x="424345" y="1558892"/>
            <a:ext cx="6629597" cy="3115561"/>
          </a:xfrm>
          <a:prstGeom prst="rect">
            <a:avLst/>
          </a:prstGeom>
        </p:spPr>
      </p:pic>
      <p:pic>
        <p:nvPicPr>
          <p:cNvPr id="9" name="Picture 8">
            <a:extLst>
              <a:ext uri="{FF2B5EF4-FFF2-40B4-BE49-F238E27FC236}">
                <a16:creationId xmlns:a16="http://schemas.microsoft.com/office/drawing/2014/main" id="{1A079A89-E1D5-1B0C-4FB3-1EA613FEE933}"/>
              </a:ext>
            </a:extLst>
          </p:cNvPr>
          <p:cNvPicPr>
            <a:picLocks noChangeAspect="1"/>
          </p:cNvPicPr>
          <p:nvPr/>
        </p:nvPicPr>
        <p:blipFill>
          <a:blip r:embed="rId6"/>
          <a:stretch>
            <a:fillRect/>
          </a:stretch>
        </p:blipFill>
        <p:spPr>
          <a:xfrm>
            <a:off x="424346" y="4914983"/>
            <a:ext cx="6713542" cy="2712955"/>
          </a:xfrm>
          <a:prstGeom prst="rect">
            <a:avLst/>
          </a:prstGeom>
        </p:spPr>
      </p:pic>
      <p:sp>
        <p:nvSpPr>
          <p:cNvPr id="11" name="Double Wave 10">
            <a:extLst>
              <a:ext uri="{FF2B5EF4-FFF2-40B4-BE49-F238E27FC236}">
                <a16:creationId xmlns:a16="http://schemas.microsoft.com/office/drawing/2014/main" id="{7046016D-49C3-F6CD-9B91-DA301A7001E1}"/>
              </a:ext>
            </a:extLst>
          </p:cNvPr>
          <p:cNvSpPr/>
          <p:nvPr/>
        </p:nvSpPr>
        <p:spPr>
          <a:xfrm>
            <a:off x="7315200" y="4901577"/>
            <a:ext cx="6437316" cy="2715520"/>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Shows Sales data trend over time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Yearly data identify trends and patterns in sales growth.</a:t>
            </a:r>
          </a:p>
        </p:txBody>
      </p:sp>
    </p:spTree>
    <p:extLst>
      <p:ext uri="{BB962C8B-B14F-4D97-AF65-F5344CB8AC3E}">
        <p14:creationId xmlns:p14="http://schemas.microsoft.com/office/powerpoint/2010/main" val="409553517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just">
              <a:buNone/>
            </a:pPr>
            <a:r>
              <a:rPr lang="en-IN" dirty="0">
                <a:solidFill>
                  <a:srgbClr val="EBCCBB"/>
                </a:solidFill>
                <a:latin typeface="Gelasio" pitchFamily="34" charset="0"/>
                <a:ea typeface="Gelasio" pitchFamily="34" charset="-122"/>
                <a:cs typeface="Gelasio" pitchFamily="34" charset="-120"/>
              </a:rPr>
              <a:t>The Power BI Dashboard for the Retail Database is a comprehensive and insightful tool designed to analyze various aspects of the retail business. </a:t>
            </a:r>
          </a:p>
          <a:p>
            <a:pPr marL="0" indent="0" algn="just">
              <a:buNone/>
            </a:pPr>
            <a:r>
              <a:rPr lang="en-IN" dirty="0">
                <a:solidFill>
                  <a:srgbClr val="EBCCBB"/>
                </a:solidFill>
                <a:latin typeface="Gelasio" pitchFamily="34" charset="0"/>
                <a:ea typeface="Gelasio" pitchFamily="34" charset="-122"/>
                <a:cs typeface="Gelasio" pitchFamily="34" charset="-120"/>
              </a:rPr>
              <a:t>It focuses on following key areas: </a:t>
            </a:r>
          </a:p>
          <a:p>
            <a:pPr marL="0" indent="0" algn="just">
              <a:buNone/>
            </a:pPr>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algn="just"/>
            <a:endParaRPr lang="en-IN" dirty="0">
              <a:solidFill>
                <a:srgbClr val="EBCCBB"/>
              </a:solidFill>
              <a:latin typeface="Gelasio" pitchFamily="34" charset="0"/>
              <a:ea typeface="Gelasio" pitchFamily="34" charset="-122"/>
              <a:cs typeface="Gelasio" pitchFamily="34" charset="-120"/>
            </a:endParaRPr>
          </a:p>
          <a:p>
            <a:pPr marL="0" indent="0" algn="just">
              <a:buNone/>
            </a:pPr>
            <a:endParaRPr lang="en-IN" dirty="0">
              <a:solidFill>
                <a:srgbClr val="EBCCBB"/>
              </a:solidFill>
              <a:latin typeface="Gelasio" pitchFamily="34" charset="0"/>
              <a:ea typeface="Gelasio" pitchFamily="34" charset="-122"/>
              <a:cs typeface="Gelasio" pitchFamily="34" charset="-120"/>
            </a:endParaRPr>
          </a:p>
          <a:p>
            <a:pPr marL="0" indent="0" algn="just">
              <a:buNone/>
            </a:pPr>
            <a:r>
              <a:rPr lang="en-IN" dirty="0">
                <a:solidFill>
                  <a:srgbClr val="EBCCBB"/>
                </a:solidFill>
                <a:latin typeface="Gelasio"/>
                <a:ea typeface="Gelasio" pitchFamily="34" charset="-122"/>
                <a:cs typeface="Gelasio" pitchFamily="34" charset="-120"/>
              </a:rPr>
              <a:t>By leveraging data from the retail database, the dashboard offers valuable visualizations and analytics to support data-driven decision-making </a:t>
            </a:r>
          </a:p>
          <a:p>
            <a:pPr marL="0" indent="0" algn="just">
              <a:buNone/>
            </a:pPr>
            <a:r>
              <a:rPr lang="en-IN" dirty="0">
                <a:solidFill>
                  <a:srgbClr val="EBCCBB"/>
                </a:solidFill>
                <a:latin typeface="Gelasio"/>
                <a:ea typeface="Gelasio" pitchFamily="34" charset="-122"/>
                <a:cs typeface="Gelasio" pitchFamily="34" charset="-120"/>
              </a:rPr>
              <a:t>and strategic planning.</a:t>
            </a:r>
          </a:p>
          <a:p>
            <a:pPr marL="0" indent="0" algn="just">
              <a:buNone/>
            </a:pPr>
            <a:endParaRPr lang="en-IN" dirty="0">
              <a:solidFill>
                <a:srgbClr val="EBCCBB"/>
              </a:solidFill>
              <a:latin typeface="Gelasio"/>
              <a:ea typeface="Gelasio" pitchFamily="34" charset="-122"/>
              <a:cs typeface="Gelasio" pitchFamily="34" charset="-120"/>
            </a:endParaRPr>
          </a:p>
          <a:p>
            <a:pPr marL="0" indent="0" algn="just">
              <a:buNone/>
            </a:pPr>
            <a:r>
              <a:rPr lang="en-IN" dirty="0">
                <a:solidFill>
                  <a:srgbClr val="EBCCBB"/>
                </a:solidFill>
                <a:latin typeface="Gelasio"/>
                <a:ea typeface="Gelasio" pitchFamily="34" charset="-122"/>
                <a:cs typeface="Gelasio" pitchFamily="34" charset="-120"/>
              </a:rPr>
              <a:t>The objective of this project is to develop a Power BI dashboard using the Retail Database to provide comprehensive insights into the retail </a:t>
            </a:r>
          </a:p>
          <a:p>
            <a:pPr marL="0" indent="0" algn="just">
              <a:buNone/>
            </a:pPr>
            <a:r>
              <a:rPr lang="en-IN" dirty="0">
                <a:solidFill>
                  <a:srgbClr val="EBCCBB"/>
                </a:solidFill>
                <a:latin typeface="Gelasio"/>
                <a:ea typeface="Gelasio" pitchFamily="34" charset="-122"/>
                <a:cs typeface="Gelasio" pitchFamily="34" charset="-120"/>
              </a:rPr>
              <a:t>business's performance. The dashboard will focus on sales, product, customer, and demographic analysis, aiming to facilitate data-driven </a:t>
            </a:r>
          </a:p>
          <a:p>
            <a:pPr marL="0" indent="0" algn="just">
              <a:buNone/>
            </a:pPr>
            <a:r>
              <a:rPr lang="en-IN" dirty="0">
                <a:solidFill>
                  <a:srgbClr val="EBCCBB"/>
                </a:solidFill>
                <a:latin typeface="Gelasio"/>
                <a:ea typeface="Gelasio" pitchFamily="34" charset="-122"/>
                <a:cs typeface="Gelasio" pitchFamily="34" charset="-120"/>
              </a:rPr>
              <a:t>decision-making, optimize sales strategies, and enhance customer experiences. The goal is to empower retail stakeholders with actionable </a:t>
            </a:r>
          </a:p>
          <a:p>
            <a:pPr marL="0" indent="0" algn="just">
              <a:buNone/>
            </a:pPr>
            <a:r>
              <a:rPr lang="en-IN" dirty="0">
                <a:solidFill>
                  <a:srgbClr val="EBCCBB"/>
                </a:solidFill>
                <a:latin typeface="Gelasio"/>
                <a:ea typeface="Gelasio" pitchFamily="34" charset="-122"/>
                <a:cs typeface="Gelasio" pitchFamily="34" charset="-120"/>
              </a:rPr>
              <a:t>insights, enabling them to identify top-selling products, customer preferences, and target demographics. The dashboard will offer valuable </a:t>
            </a:r>
          </a:p>
          <a:p>
            <a:pPr marL="0" indent="0" algn="just">
              <a:buNone/>
            </a:pPr>
            <a:r>
              <a:rPr lang="en-IN" dirty="0">
                <a:solidFill>
                  <a:srgbClr val="EBCCBB"/>
                </a:solidFill>
                <a:latin typeface="Gelasio"/>
                <a:ea typeface="Gelasio" pitchFamily="34" charset="-122"/>
                <a:cs typeface="Gelasio" pitchFamily="34" charset="-120"/>
              </a:rPr>
              <a:t>insights and recommendations for targeted marketing, inventory optimization, and personalized customer experiences. </a:t>
            </a:r>
          </a:p>
          <a:p>
            <a:pPr marL="0" indent="0" algn="just">
              <a:buNone/>
            </a:pPr>
            <a:r>
              <a:rPr lang="en-IN" dirty="0">
                <a:solidFill>
                  <a:srgbClr val="EBCCBB"/>
                </a:solidFill>
                <a:latin typeface="Gelasio"/>
                <a:ea typeface="Gelasio" pitchFamily="34" charset="-122"/>
                <a:cs typeface="Gelasio" pitchFamily="34" charset="-120"/>
              </a:rPr>
              <a:t>The final deliverables will include a report and presentation showcasing the dashboard's findings and significance, serving as a powerful tool for </a:t>
            </a:r>
          </a:p>
          <a:p>
            <a:pPr marL="0" indent="0" algn="just">
              <a:buNone/>
            </a:pPr>
            <a:r>
              <a:rPr lang="en-IN" dirty="0">
                <a:solidFill>
                  <a:srgbClr val="EBCCBB"/>
                </a:solidFill>
                <a:latin typeface="Gelasio"/>
                <a:ea typeface="Gelasio" pitchFamily="34" charset="-122"/>
                <a:cs typeface="Gelasio" pitchFamily="34" charset="-120"/>
              </a:rPr>
              <a:t>retail stakeholders to improve business strategies and achieve success in the competitive retail market.</a:t>
            </a:r>
          </a:p>
        </p:txBody>
      </p:sp>
      <p:sp>
        <p:nvSpPr>
          <p:cNvPr id="5" name="Rectangle 4">
            <a:extLst>
              <a:ext uri="{FF2B5EF4-FFF2-40B4-BE49-F238E27FC236}">
                <a16:creationId xmlns:a16="http://schemas.microsoft.com/office/drawing/2014/main" id="{F4F591A9-8643-B8F8-3966-7F825BD60607}"/>
              </a:ext>
            </a:extLst>
          </p:cNvPr>
          <p:cNvSpPr/>
          <p:nvPr/>
        </p:nvSpPr>
        <p:spPr>
          <a:xfrm>
            <a:off x="2466302" y="446313"/>
            <a:ext cx="9850196"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dirty="0">
                <a:ln/>
                <a:solidFill>
                  <a:schemeClr val="accent4"/>
                </a:solidFill>
                <a:latin typeface="Gelasio"/>
                <a:ea typeface="Gelasio" pitchFamily="34" charset="-122"/>
                <a:cs typeface="Gelasio" pitchFamily="34" charset="-120"/>
              </a:rPr>
              <a:t>OBJECTIVE OF THE PROJECT</a:t>
            </a:r>
            <a:endParaRPr lang="en-IN" sz="5400" b="1" dirty="0">
              <a:ln/>
              <a:solidFill>
                <a:schemeClr val="accent4"/>
              </a:solidFill>
            </a:endParaRPr>
          </a:p>
        </p:txBody>
      </p:sp>
      <p:sp>
        <p:nvSpPr>
          <p:cNvPr id="6" name="Rectangle 5">
            <a:extLst>
              <a:ext uri="{FF2B5EF4-FFF2-40B4-BE49-F238E27FC236}">
                <a16:creationId xmlns:a16="http://schemas.microsoft.com/office/drawing/2014/main" id="{066DAB16-8B91-C53B-7799-28AFE27E368A}"/>
              </a:ext>
            </a:extLst>
          </p:cNvPr>
          <p:cNvSpPr/>
          <p:nvPr/>
        </p:nvSpPr>
        <p:spPr>
          <a:xfrm>
            <a:off x="653141" y="2246369"/>
            <a:ext cx="7282545" cy="2308324"/>
          </a:xfrm>
          <a:prstGeom prst="rect">
            <a:avLst/>
          </a:prstGeom>
          <a:noFill/>
        </p:spPr>
        <p:txBody>
          <a:bodyPr wrap="square" lIns="91440" tIns="45720" rIns="91440" bIns="45720">
            <a:spAutoFit/>
          </a:bodyPr>
          <a:lstStyle/>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Sales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Product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Customer Analysis</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ea typeface="Gelasio" pitchFamily="34" charset="-122"/>
                <a:cs typeface="Gelasio" pitchFamily="34" charset="-120"/>
              </a:rPr>
              <a:t>Demographic Analysis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Comprehensive Retail Insights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Actionable Analytics</a:t>
            </a:r>
          </a:p>
          <a:p>
            <a:pPr marL="285750" indent="-285750">
              <a:buFont typeface="Wingdings" panose="05000000000000000000" pitchFamily="2" charset="2"/>
              <a:buChar char="q"/>
            </a:pPr>
            <a:r>
              <a:rPr lang="en-GB"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Enhanced Customer Engagement</a:t>
            </a:r>
          </a:p>
          <a:p>
            <a:pPr marL="285750" indent="-285750">
              <a:buFont typeface="Wingdings" panose="05000000000000000000" pitchFamily="2" charset="2"/>
              <a:buChar char="q"/>
            </a:pP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lasio"/>
              </a:rPr>
              <a:t>Data-Driven Marketing Strategies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a:t>
            </a:fld>
            <a:endParaRPr lang="en-IN"/>
          </a:p>
        </p:txBody>
      </p:sp>
    </p:spTree>
    <p:extLst>
      <p:ext uri="{BB962C8B-B14F-4D97-AF65-F5344CB8AC3E}">
        <p14:creationId xmlns:p14="http://schemas.microsoft.com/office/powerpoint/2010/main" val="153231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683"/>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30</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8940039" y="261257"/>
            <a:ext cx="4924795" cy="957866"/>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3 OF 4)</a:t>
            </a:r>
          </a:p>
        </p:txBody>
      </p:sp>
      <p:pic>
        <p:nvPicPr>
          <p:cNvPr id="5" name="Picture 4">
            <a:extLst>
              <a:ext uri="{FF2B5EF4-FFF2-40B4-BE49-F238E27FC236}">
                <a16:creationId xmlns:a16="http://schemas.microsoft.com/office/drawing/2014/main" id="{8042027C-6B2B-1C55-AEE7-E397F8C5D5CA}"/>
              </a:ext>
            </a:extLst>
          </p:cNvPr>
          <p:cNvPicPr>
            <a:picLocks noChangeAspect="1"/>
          </p:cNvPicPr>
          <p:nvPr/>
        </p:nvPicPr>
        <p:blipFill>
          <a:blip r:embed="rId5"/>
          <a:stretch>
            <a:fillRect/>
          </a:stretch>
        </p:blipFill>
        <p:spPr>
          <a:xfrm>
            <a:off x="524812" y="1357437"/>
            <a:ext cx="4475451" cy="3157343"/>
          </a:xfrm>
          <a:prstGeom prst="rect">
            <a:avLst/>
          </a:prstGeom>
        </p:spPr>
      </p:pic>
      <p:pic>
        <p:nvPicPr>
          <p:cNvPr id="8" name="Picture 7">
            <a:extLst>
              <a:ext uri="{FF2B5EF4-FFF2-40B4-BE49-F238E27FC236}">
                <a16:creationId xmlns:a16="http://schemas.microsoft.com/office/drawing/2014/main" id="{493C1086-74AD-453D-6317-D63B04B1679C}"/>
              </a:ext>
            </a:extLst>
          </p:cNvPr>
          <p:cNvPicPr>
            <a:picLocks noChangeAspect="1"/>
          </p:cNvPicPr>
          <p:nvPr/>
        </p:nvPicPr>
        <p:blipFill>
          <a:blip r:embed="rId6"/>
          <a:stretch>
            <a:fillRect/>
          </a:stretch>
        </p:blipFill>
        <p:spPr>
          <a:xfrm>
            <a:off x="524811" y="4536462"/>
            <a:ext cx="4475452" cy="3157344"/>
          </a:xfrm>
          <a:prstGeom prst="rect">
            <a:avLst/>
          </a:prstGeom>
        </p:spPr>
      </p:pic>
      <p:pic>
        <p:nvPicPr>
          <p:cNvPr id="12" name="Picture 11">
            <a:extLst>
              <a:ext uri="{FF2B5EF4-FFF2-40B4-BE49-F238E27FC236}">
                <a16:creationId xmlns:a16="http://schemas.microsoft.com/office/drawing/2014/main" id="{94817E5D-BD2E-7BC9-340F-04132129EC34}"/>
              </a:ext>
            </a:extLst>
          </p:cNvPr>
          <p:cNvPicPr>
            <a:picLocks noChangeAspect="1"/>
          </p:cNvPicPr>
          <p:nvPr/>
        </p:nvPicPr>
        <p:blipFill>
          <a:blip r:embed="rId7"/>
          <a:stretch>
            <a:fillRect/>
          </a:stretch>
        </p:blipFill>
        <p:spPr>
          <a:xfrm>
            <a:off x="5008864" y="1379119"/>
            <a:ext cx="5151566" cy="3157343"/>
          </a:xfrm>
          <a:prstGeom prst="rect">
            <a:avLst/>
          </a:prstGeom>
        </p:spPr>
      </p:pic>
      <p:pic>
        <p:nvPicPr>
          <p:cNvPr id="13" name="Picture 12">
            <a:extLst>
              <a:ext uri="{FF2B5EF4-FFF2-40B4-BE49-F238E27FC236}">
                <a16:creationId xmlns:a16="http://schemas.microsoft.com/office/drawing/2014/main" id="{2E0FFC49-85EC-BA74-13BE-7D2767759DA0}"/>
              </a:ext>
            </a:extLst>
          </p:cNvPr>
          <p:cNvPicPr>
            <a:picLocks noChangeAspect="1"/>
          </p:cNvPicPr>
          <p:nvPr/>
        </p:nvPicPr>
        <p:blipFill>
          <a:blip r:embed="rId8"/>
          <a:stretch>
            <a:fillRect/>
          </a:stretch>
        </p:blipFill>
        <p:spPr>
          <a:xfrm>
            <a:off x="5008864" y="4448912"/>
            <a:ext cx="5086580" cy="3244894"/>
          </a:xfrm>
          <a:prstGeom prst="rect">
            <a:avLst/>
          </a:prstGeom>
        </p:spPr>
      </p:pic>
      <p:pic>
        <p:nvPicPr>
          <p:cNvPr id="14" name="Picture 13">
            <a:extLst>
              <a:ext uri="{FF2B5EF4-FFF2-40B4-BE49-F238E27FC236}">
                <a16:creationId xmlns:a16="http://schemas.microsoft.com/office/drawing/2014/main" id="{59A12DD5-A62C-ED1D-025D-B9E617BD8BA7}"/>
              </a:ext>
            </a:extLst>
          </p:cNvPr>
          <p:cNvPicPr>
            <a:picLocks noChangeAspect="1"/>
          </p:cNvPicPr>
          <p:nvPr/>
        </p:nvPicPr>
        <p:blipFill>
          <a:blip r:embed="rId9"/>
          <a:stretch>
            <a:fillRect/>
          </a:stretch>
        </p:blipFill>
        <p:spPr>
          <a:xfrm>
            <a:off x="10025015" y="1390637"/>
            <a:ext cx="4546869" cy="3090940"/>
          </a:xfrm>
          <a:prstGeom prst="rect">
            <a:avLst/>
          </a:prstGeom>
        </p:spPr>
      </p:pic>
      <p:sp>
        <p:nvSpPr>
          <p:cNvPr id="15" name="Rectangle: Rounded Corners 14">
            <a:extLst>
              <a:ext uri="{FF2B5EF4-FFF2-40B4-BE49-F238E27FC236}">
                <a16:creationId xmlns:a16="http://schemas.microsoft.com/office/drawing/2014/main" id="{79AAD292-667A-F696-65D5-7CD2B9B4D448}"/>
              </a:ext>
            </a:extLst>
          </p:cNvPr>
          <p:cNvSpPr/>
          <p:nvPr/>
        </p:nvSpPr>
        <p:spPr>
          <a:xfrm>
            <a:off x="10104045" y="4514780"/>
            <a:ext cx="4475451" cy="317902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1" dirty="0">
                <a:solidFill>
                  <a:schemeClr val="tx1"/>
                </a:solidFill>
                <a:latin typeface="Century Gothic" panose="020B0502020202020204" pitchFamily="34" charset="0"/>
              </a:rPr>
              <a:t>Line &amp; Clustered Column Charts (various types):</a:t>
            </a:r>
          </a:p>
          <a:p>
            <a:r>
              <a:rPr lang="en-IN" sz="1200" b="1" i="1" dirty="0">
                <a:solidFill>
                  <a:schemeClr val="tx1"/>
                </a:solidFill>
                <a:latin typeface="Century Gothic" panose="020B0502020202020204" pitchFamily="34" charset="0"/>
              </a:rPr>
              <a:t>Contribution of Sales by Company’s Sales Representative (CSR)</a:t>
            </a:r>
          </a:p>
          <a:p>
            <a:endParaRPr lang="en-IN" sz="12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Shows Contribution of Sales over time</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Top 10  Sales Representative Contributors for Sales by Countries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CSR contribution for Sales over product lines &amp; Numbers (Count) of Product dealt, also "Highest Sales" over 2 nos. Specific product lines &amp; Products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Representative Sales over Customers, numbers (Count) of Orders &amp; Quantity ordered</a:t>
            </a:r>
          </a:p>
          <a:p>
            <a:pPr algn="ctr"/>
            <a:endParaRPr lang="en-IN" sz="1200" dirty="0"/>
          </a:p>
        </p:txBody>
      </p:sp>
    </p:spTree>
    <p:extLst>
      <p:ext uri="{BB962C8B-B14F-4D97-AF65-F5344CB8AC3E}">
        <p14:creationId xmlns:p14="http://schemas.microsoft.com/office/powerpoint/2010/main" val="205172080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7521"/>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6" y="39218"/>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7928661" y="4387388"/>
            <a:ext cx="5936173" cy="315734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r>
              <a:rPr lang="en-IN" sz="1400" b="1" i="1" dirty="0">
                <a:solidFill>
                  <a:schemeClr val="tx1"/>
                </a:solidFill>
                <a:latin typeface="Century Gothic" panose="020B0502020202020204" pitchFamily="34" charset="0"/>
              </a:rPr>
              <a:t>Sales analysis with count of order numbers, quantity ordered &amp; country</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By this marketing strategies be tailored to target specific demographic segments in different regions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Identification of the locations of retail stores or vendor and analyzation of the sales data to determine which stores/vendor are performing well for where we need to focus our marketing efforts. .</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10" name="Flowchart: Preparation 9">
            <a:extLst>
              <a:ext uri="{FF2B5EF4-FFF2-40B4-BE49-F238E27FC236}">
                <a16:creationId xmlns:a16="http://schemas.microsoft.com/office/drawing/2014/main" id="{FED4B206-E5D8-C46C-E9F4-71F2F3179D4C}"/>
              </a:ext>
            </a:extLst>
          </p:cNvPr>
          <p:cNvSpPr/>
          <p:nvPr/>
        </p:nvSpPr>
        <p:spPr>
          <a:xfrm>
            <a:off x="9176657" y="163512"/>
            <a:ext cx="4688177" cy="966709"/>
          </a:xfrm>
          <a:prstGeom prst="flowChartPreparation">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latin typeface="Century Gothic" panose="020B0502020202020204" pitchFamily="34" charset="0"/>
              </a:rPr>
              <a:t>SALES ANALYSIS</a:t>
            </a:r>
          </a:p>
          <a:p>
            <a:pPr algn="ctr"/>
            <a:r>
              <a:rPr lang="en-IN" sz="2000" b="1" dirty="0">
                <a:solidFill>
                  <a:schemeClr val="bg1">
                    <a:lumMod val="95000"/>
                  </a:schemeClr>
                </a:solidFill>
                <a:latin typeface="Century Gothic" panose="020B0502020202020204" pitchFamily="34" charset="0"/>
              </a:rPr>
              <a:t>(PART 4 OF 4)</a:t>
            </a:r>
          </a:p>
        </p:txBody>
      </p:sp>
      <p:pic>
        <p:nvPicPr>
          <p:cNvPr id="5" name="Picture 4">
            <a:extLst>
              <a:ext uri="{FF2B5EF4-FFF2-40B4-BE49-F238E27FC236}">
                <a16:creationId xmlns:a16="http://schemas.microsoft.com/office/drawing/2014/main" id="{53290073-CEA6-D489-0B8A-529ECCD00485}"/>
              </a:ext>
            </a:extLst>
          </p:cNvPr>
          <p:cNvPicPr>
            <a:picLocks noChangeAspect="1"/>
          </p:cNvPicPr>
          <p:nvPr/>
        </p:nvPicPr>
        <p:blipFill>
          <a:blip r:embed="rId5"/>
          <a:stretch>
            <a:fillRect/>
          </a:stretch>
        </p:blipFill>
        <p:spPr>
          <a:xfrm>
            <a:off x="7928661" y="1291195"/>
            <a:ext cx="5936173" cy="2935547"/>
          </a:xfrm>
          <a:prstGeom prst="rect">
            <a:avLst/>
          </a:prstGeom>
        </p:spPr>
      </p:pic>
      <p:pic>
        <p:nvPicPr>
          <p:cNvPr id="8" name="Picture 7">
            <a:extLst>
              <a:ext uri="{FF2B5EF4-FFF2-40B4-BE49-F238E27FC236}">
                <a16:creationId xmlns:a16="http://schemas.microsoft.com/office/drawing/2014/main" id="{39AA6076-7143-4E2D-5601-25A82A93FC58}"/>
              </a:ext>
            </a:extLst>
          </p:cNvPr>
          <p:cNvPicPr>
            <a:picLocks noChangeAspect="1"/>
          </p:cNvPicPr>
          <p:nvPr/>
        </p:nvPicPr>
        <p:blipFill>
          <a:blip r:embed="rId6"/>
          <a:stretch>
            <a:fillRect/>
          </a:stretch>
        </p:blipFill>
        <p:spPr>
          <a:xfrm>
            <a:off x="424346" y="1291195"/>
            <a:ext cx="7413351" cy="6317292"/>
          </a:xfrm>
          <a:prstGeom prst="rect">
            <a:avLst/>
          </a:prstGeom>
        </p:spPr>
      </p:pic>
    </p:spTree>
    <p:extLst>
      <p:ext uri="{BB962C8B-B14F-4D97-AF65-F5344CB8AC3E}">
        <p14:creationId xmlns:p14="http://schemas.microsoft.com/office/powerpoint/2010/main" val="5821163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Text 2"/>
          <p:cNvSpPr/>
          <p:nvPr/>
        </p:nvSpPr>
        <p:spPr>
          <a:xfrm>
            <a:off x="833199" y="1182193"/>
            <a:ext cx="9086305" cy="789602"/>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Tracking Inventory and Profitability</a:t>
            </a:r>
            <a:endParaRPr lang="en-US" sz="4374" dirty="0"/>
          </a:p>
        </p:txBody>
      </p:sp>
      <p:sp>
        <p:nvSpPr>
          <p:cNvPr id="5" name="Shape 3"/>
          <p:cNvSpPr/>
          <p:nvPr/>
        </p:nvSpPr>
        <p:spPr>
          <a:xfrm>
            <a:off x="905530" y="2351068"/>
            <a:ext cx="499943" cy="499943"/>
          </a:xfrm>
          <a:prstGeom prst="roundRect">
            <a:avLst>
              <a:gd name="adj" fmla="val 26667"/>
            </a:avLst>
          </a:prstGeom>
          <a:solidFill>
            <a:srgbClr val="393636"/>
          </a:solidFill>
          <a:ln/>
        </p:spPr>
        <p:txBody>
          <a:bodyPr/>
          <a:lstStyle/>
          <a:p>
            <a:endParaRPr lang="en-IN"/>
          </a:p>
        </p:txBody>
      </p:sp>
      <p:sp>
        <p:nvSpPr>
          <p:cNvPr id="6" name="Text 4"/>
          <p:cNvSpPr/>
          <p:nvPr/>
        </p:nvSpPr>
        <p:spPr>
          <a:xfrm>
            <a:off x="1083111" y="2326719"/>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1569700" y="2326719"/>
            <a:ext cx="284226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Profitability by Product</a:t>
            </a:r>
            <a:endParaRPr lang="en-US" sz="2187" dirty="0"/>
          </a:p>
        </p:txBody>
      </p:sp>
      <p:sp>
        <p:nvSpPr>
          <p:cNvPr id="8" name="Text 6"/>
          <p:cNvSpPr/>
          <p:nvPr/>
        </p:nvSpPr>
        <p:spPr>
          <a:xfrm>
            <a:off x="1555313" y="2984342"/>
            <a:ext cx="2905601" cy="2132409"/>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Comparison of the profitability of different products. Adjust inventory management strategies accordingly.</a:t>
            </a:r>
            <a:endParaRPr lang="en-US" sz="1750" dirty="0"/>
          </a:p>
        </p:txBody>
      </p:sp>
      <p:sp>
        <p:nvSpPr>
          <p:cNvPr id="9" name="Shape 7"/>
          <p:cNvSpPr/>
          <p:nvPr/>
        </p:nvSpPr>
        <p:spPr>
          <a:xfrm>
            <a:off x="4698489" y="2341541"/>
            <a:ext cx="499943" cy="499943"/>
          </a:xfrm>
          <a:prstGeom prst="roundRect">
            <a:avLst>
              <a:gd name="adj" fmla="val 26667"/>
            </a:avLst>
          </a:prstGeom>
          <a:solidFill>
            <a:srgbClr val="393636"/>
          </a:solidFill>
          <a:ln/>
        </p:spPr>
        <p:txBody>
          <a:bodyPr/>
          <a:lstStyle/>
          <a:p>
            <a:endParaRPr lang="en-IN"/>
          </a:p>
        </p:txBody>
      </p:sp>
      <p:sp>
        <p:nvSpPr>
          <p:cNvPr id="10" name="Text 8"/>
          <p:cNvSpPr/>
          <p:nvPr/>
        </p:nvSpPr>
        <p:spPr>
          <a:xfrm>
            <a:off x="4824211" y="2369065"/>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5324154" y="2319297"/>
            <a:ext cx="282702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Inventory Management</a:t>
            </a:r>
            <a:endParaRPr lang="en-US" sz="2187" dirty="0"/>
          </a:p>
        </p:txBody>
      </p:sp>
      <p:sp>
        <p:nvSpPr>
          <p:cNvPr id="12" name="Text 10"/>
          <p:cNvSpPr/>
          <p:nvPr/>
        </p:nvSpPr>
        <p:spPr>
          <a:xfrm>
            <a:off x="5360207" y="2865047"/>
            <a:ext cx="2905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Monitoring of inventory levels and track how they change over time.</a:t>
            </a:r>
            <a:endParaRPr lang="en-US" sz="1750" dirty="0"/>
          </a:p>
        </p:txBody>
      </p:sp>
      <p:sp>
        <p:nvSpPr>
          <p:cNvPr id="13" name="Shape 11"/>
          <p:cNvSpPr/>
          <p:nvPr/>
        </p:nvSpPr>
        <p:spPr>
          <a:xfrm>
            <a:off x="833199" y="5971223"/>
            <a:ext cx="499943" cy="499943"/>
          </a:xfrm>
          <a:prstGeom prst="roundRect">
            <a:avLst>
              <a:gd name="adj" fmla="val 26667"/>
            </a:avLst>
          </a:prstGeom>
          <a:solidFill>
            <a:srgbClr val="393636"/>
          </a:solidFill>
          <a:ln/>
        </p:spPr>
        <p:txBody>
          <a:bodyPr/>
          <a:lstStyle/>
          <a:p>
            <a:endParaRPr lang="en-IN"/>
          </a:p>
        </p:txBody>
      </p:sp>
      <p:sp>
        <p:nvSpPr>
          <p:cNvPr id="14" name="Text 12"/>
          <p:cNvSpPr/>
          <p:nvPr/>
        </p:nvSpPr>
        <p:spPr>
          <a:xfrm>
            <a:off x="991672" y="6012894"/>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4</a:t>
            </a:r>
            <a:endParaRPr lang="en-US" sz="2624" dirty="0"/>
          </a:p>
        </p:txBody>
      </p:sp>
      <p:sp>
        <p:nvSpPr>
          <p:cNvPr id="15" name="Text 13"/>
          <p:cNvSpPr/>
          <p:nvPr/>
        </p:nvSpPr>
        <p:spPr>
          <a:xfrm>
            <a:off x="1555313" y="6047542"/>
            <a:ext cx="442722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Data-Driven Inventory Optimization</a:t>
            </a:r>
            <a:endParaRPr lang="en-US" sz="2187" dirty="0"/>
          </a:p>
        </p:txBody>
      </p:sp>
      <p:sp>
        <p:nvSpPr>
          <p:cNvPr id="16" name="Text 14"/>
          <p:cNvSpPr/>
          <p:nvPr/>
        </p:nvSpPr>
        <p:spPr>
          <a:xfrm>
            <a:off x="1555313" y="6616898"/>
            <a:ext cx="6755487"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Used data analysis to make informed decisions about when to order, how much to order, and when to reorder.</a:t>
            </a:r>
            <a:endParaRPr lang="en-US" sz="1750" dirty="0"/>
          </a:p>
        </p:txBody>
      </p:sp>
      <p:pic>
        <p:nvPicPr>
          <p:cNvPr id="17" name="Image 0" descr="preencoded.png"/>
          <p:cNvPicPr>
            <a:picLocks noChangeAspect="1"/>
          </p:cNvPicPr>
          <p:nvPr/>
        </p:nvPicPr>
        <p:blipFill>
          <a:blip r:embed="rId3"/>
          <a:stretch>
            <a:fillRect/>
          </a:stretch>
        </p:blipFill>
        <p:spPr>
          <a:xfrm>
            <a:off x="9680682" y="0"/>
            <a:ext cx="4949718" cy="8229600"/>
          </a:xfrm>
          <a:prstGeom prst="rect">
            <a:avLst/>
          </a:prstGeom>
        </p:spPr>
      </p:pic>
      <p:sp>
        <p:nvSpPr>
          <p:cNvPr id="18" name="Slide Number Placeholder 17">
            <a:extLst>
              <a:ext uri="{FF2B5EF4-FFF2-40B4-BE49-F238E27FC236}">
                <a16:creationId xmlns:a16="http://schemas.microsoft.com/office/drawing/2014/main" id="{EAE366F3-13FE-1826-468B-F9E6AD5EE684}"/>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32</a:t>
            </a:fld>
            <a:endParaRPr lang="en-IN"/>
          </a:p>
        </p:txBody>
      </p:sp>
      <p:sp>
        <p:nvSpPr>
          <p:cNvPr id="21" name="TextBox 20">
            <a:extLst>
              <a:ext uri="{FF2B5EF4-FFF2-40B4-BE49-F238E27FC236}">
                <a16:creationId xmlns:a16="http://schemas.microsoft.com/office/drawing/2014/main" id="{E47B1E40-9D80-AE1F-788E-0B5311F11B2C}"/>
              </a:ext>
            </a:extLst>
          </p:cNvPr>
          <p:cNvSpPr txBox="1"/>
          <p:nvPr/>
        </p:nvSpPr>
        <p:spPr>
          <a:xfrm>
            <a:off x="76200" y="43220"/>
            <a:ext cx="14478000" cy="584775"/>
          </a:xfrm>
          <a:prstGeom prst="rect">
            <a:avLst/>
          </a:prstGeom>
          <a:solidFill>
            <a:schemeClr val="accent6">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sp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PRODUCT ANALYSIS</a:t>
            </a:r>
          </a:p>
        </p:txBody>
      </p:sp>
      <p:pic>
        <p:nvPicPr>
          <p:cNvPr id="22" name="Picture 21">
            <a:extLst>
              <a:ext uri="{FF2B5EF4-FFF2-40B4-BE49-F238E27FC236}">
                <a16:creationId xmlns:a16="http://schemas.microsoft.com/office/drawing/2014/main" id="{56DA7E9D-CE4C-BFD0-A8CC-1440FF1B9BE5}"/>
              </a:ext>
            </a:extLst>
          </p:cNvPr>
          <p:cNvPicPr>
            <a:picLocks noChangeAspect="1"/>
          </p:cNvPicPr>
          <p:nvPr/>
        </p:nvPicPr>
        <p:blipFill>
          <a:blip r:embed="rId4"/>
          <a:stretch>
            <a:fillRect/>
          </a:stretch>
        </p:blipFill>
        <p:spPr>
          <a:xfrm>
            <a:off x="4016829" y="115946"/>
            <a:ext cx="707570" cy="457200"/>
          </a:xfrm>
          <a:prstGeom prst="rect">
            <a:avLst/>
          </a:prstGeom>
        </p:spPr>
      </p:pic>
      <p:sp>
        <p:nvSpPr>
          <p:cNvPr id="19" name="Shape 7">
            <a:extLst>
              <a:ext uri="{FF2B5EF4-FFF2-40B4-BE49-F238E27FC236}">
                <a16:creationId xmlns:a16="http://schemas.microsoft.com/office/drawing/2014/main" id="{B6883DB7-779D-D8AB-1744-B31CD3FE26B4}"/>
              </a:ext>
            </a:extLst>
          </p:cNvPr>
          <p:cNvSpPr/>
          <p:nvPr/>
        </p:nvSpPr>
        <p:spPr>
          <a:xfrm>
            <a:off x="4571999" y="4057969"/>
            <a:ext cx="499943" cy="499943"/>
          </a:xfrm>
          <a:prstGeom prst="roundRect">
            <a:avLst>
              <a:gd name="adj" fmla="val 26667"/>
            </a:avLst>
          </a:prstGeom>
          <a:solidFill>
            <a:srgbClr val="393636"/>
          </a:solidFill>
          <a:ln/>
        </p:spPr>
        <p:txBody>
          <a:bodyPr/>
          <a:lstStyle/>
          <a:p>
            <a:r>
              <a:rPr lang="en-IN" sz="2000" b="1" dirty="0">
                <a:solidFill>
                  <a:srgbClr val="D9BDAE"/>
                </a:solidFill>
              </a:rPr>
              <a:t>3</a:t>
            </a:r>
          </a:p>
        </p:txBody>
      </p:sp>
      <p:sp>
        <p:nvSpPr>
          <p:cNvPr id="20" name="Text 10">
            <a:extLst>
              <a:ext uri="{FF2B5EF4-FFF2-40B4-BE49-F238E27FC236}">
                <a16:creationId xmlns:a16="http://schemas.microsoft.com/office/drawing/2014/main" id="{CBFBD45B-EC1F-C09D-C7E9-DD6D31B50238}"/>
              </a:ext>
            </a:extLst>
          </p:cNvPr>
          <p:cNvSpPr/>
          <p:nvPr/>
        </p:nvSpPr>
        <p:spPr>
          <a:xfrm>
            <a:off x="5268722" y="4769625"/>
            <a:ext cx="4427220" cy="1066205"/>
          </a:xfrm>
          <a:prstGeom prst="rect">
            <a:avLst/>
          </a:prstGeom>
          <a:noFill/>
          <a:ln/>
        </p:spPr>
        <p:txBody>
          <a:bodyPr wrap="square" rtlCol="0" anchor="t"/>
          <a:lstStyle/>
          <a:p>
            <a:pPr marL="0" indent="0">
              <a:lnSpc>
                <a:spcPts val="2799"/>
              </a:lnSpc>
              <a:buNone/>
            </a:pPr>
            <a:r>
              <a:rPr lang="en-IN" sz="1750" dirty="0">
                <a:solidFill>
                  <a:srgbClr val="C9C2C0"/>
                </a:solidFill>
                <a:latin typeface="Gelasio" pitchFamily="34" charset="0"/>
                <a:ea typeface="Gelasio" pitchFamily="34" charset="-122"/>
                <a:cs typeface="Gelasio" pitchFamily="34" charset="-120"/>
              </a:rPr>
              <a:t>Analyzing the sales data for each product and product line to identify the best-performing products and product lines.</a:t>
            </a:r>
            <a:endParaRPr lang="en-US" sz="1750" dirty="0"/>
          </a:p>
        </p:txBody>
      </p:sp>
      <p:sp>
        <p:nvSpPr>
          <p:cNvPr id="23" name="Text 9">
            <a:extLst>
              <a:ext uri="{FF2B5EF4-FFF2-40B4-BE49-F238E27FC236}">
                <a16:creationId xmlns:a16="http://schemas.microsoft.com/office/drawing/2014/main" id="{21772346-EB0D-836C-8959-8AF95CB6AF26}"/>
              </a:ext>
            </a:extLst>
          </p:cNvPr>
          <p:cNvSpPr/>
          <p:nvPr/>
        </p:nvSpPr>
        <p:spPr>
          <a:xfrm>
            <a:off x="5308012" y="4153421"/>
            <a:ext cx="3870712" cy="404491"/>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Product Mix &amp;  market demands</a:t>
            </a:r>
            <a:endParaRPr lang="en-US" sz="2187"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87521"/>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33</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87521"/>
            <a:ext cx="6277395" cy="1480457"/>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424344" y="5274682"/>
            <a:ext cx="6890855" cy="2581515"/>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r>
              <a:rPr lang="en-IN" sz="1400" b="1" i="1" dirty="0">
                <a:solidFill>
                  <a:schemeClr val="tx1"/>
                </a:solidFill>
                <a:latin typeface="Century Gothic" panose="020B0502020202020204" pitchFamily="34" charset="0"/>
              </a:rPr>
              <a:t>Monthly revenue by product category over time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monthly sales data of different product categories with average revenue (shown in line)</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﻿The most recent Total Revenue anomaly was in November 2004, when Vintage Cars had a high of 1,83,656.60.﻿﻿</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﻿﻿Total Revenue for Planes started trending down on February 2005, falling by 17.18% (6,078.00) in 3 months.﻿﻿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1 of 6 )</a:t>
            </a:r>
          </a:p>
        </p:txBody>
      </p:sp>
      <p:pic>
        <p:nvPicPr>
          <p:cNvPr id="12" name="Picture 11">
            <a:extLst>
              <a:ext uri="{FF2B5EF4-FFF2-40B4-BE49-F238E27FC236}">
                <a16:creationId xmlns:a16="http://schemas.microsoft.com/office/drawing/2014/main" id="{42C686CF-0D90-02B8-EC33-D64FE02FD028}"/>
              </a:ext>
            </a:extLst>
          </p:cNvPr>
          <p:cNvPicPr>
            <a:picLocks noChangeAspect="1"/>
          </p:cNvPicPr>
          <p:nvPr/>
        </p:nvPicPr>
        <p:blipFill>
          <a:blip r:embed="rId5"/>
          <a:stretch>
            <a:fillRect/>
          </a:stretch>
        </p:blipFill>
        <p:spPr>
          <a:xfrm>
            <a:off x="424345" y="1368407"/>
            <a:ext cx="13638896" cy="3828626"/>
          </a:xfrm>
          <a:prstGeom prst="rect">
            <a:avLst/>
          </a:prstGeom>
        </p:spPr>
      </p:pic>
      <p:sp>
        <p:nvSpPr>
          <p:cNvPr id="13" name="Double Wave 12">
            <a:extLst>
              <a:ext uri="{FF2B5EF4-FFF2-40B4-BE49-F238E27FC236}">
                <a16:creationId xmlns:a16="http://schemas.microsoft.com/office/drawing/2014/main" id="{0B0AA993-61F7-3044-9AD6-78D0A18C5E10}"/>
              </a:ext>
            </a:extLst>
          </p:cNvPr>
          <p:cNvSpPr/>
          <p:nvPr/>
        </p:nvSpPr>
        <p:spPr>
          <a:xfrm>
            <a:off x="7409502" y="5360546"/>
            <a:ext cx="6653739" cy="2581515"/>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Column Chart:</a:t>
            </a:r>
          </a:p>
          <a:p>
            <a:r>
              <a:rPr lang="en-IN" sz="1400" b="1" i="1" dirty="0">
                <a:solidFill>
                  <a:schemeClr val="tx1"/>
                </a:solidFill>
                <a:latin typeface="Century Gothic" panose="020B0502020202020204" pitchFamily="34" charset="0"/>
              </a:rPr>
              <a:t>Product Sales by product line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distribution of product sales across different product lines</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At 42,81,695.23, Classic Cars had the highest Product Sales and was 1,966.47% higher than Trains, which had the lowest Product Sales at 2,07,198.16.﻿</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﻿﻿Across all 7 product Line, Product Sales ranged from 2,07,198.16 to 42,81,695.23.﻿</a:t>
            </a:r>
          </a:p>
          <a:p>
            <a:r>
              <a:rPr lang="en-IN" sz="1400" b="1" i="1"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48325510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34</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sp>
        <p:nvSpPr>
          <p:cNvPr id="39" name="Double Wave 38">
            <a:extLst>
              <a:ext uri="{FF2B5EF4-FFF2-40B4-BE49-F238E27FC236}">
                <a16:creationId xmlns:a16="http://schemas.microsoft.com/office/drawing/2014/main" id="{A9F8963D-3E48-4F26-5DD7-A7A851BE9893}"/>
              </a:ext>
            </a:extLst>
          </p:cNvPr>
          <p:cNvSpPr/>
          <p:nvPr/>
        </p:nvSpPr>
        <p:spPr>
          <a:xfrm>
            <a:off x="400954" y="5124055"/>
            <a:ext cx="6890855" cy="2733290"/>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Clustered Column Chart with trendline:</a:t>
            </a:r>
          </a:p>
          <a:p>
            <a:r>
              <a:rPr lang="en-IN" sz="1400" b="1" i="1" dirty="0">
                <a:solidFill>
                  <a:schemeClr val="tx1"/>
                </a:solidFill>
                <a:latin typeface="Century Gothic" panose="020B0502020202020204" pitchFamily="34" charset="0"/>
              </a:rPr>
              <a:t>Analysis of Stock Quantity of different products vs profitability</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﻿At 6,67,44,865.69, 8347 had the highest Profitability Stock and was 15,239.75% higher than 7733, which had the lowest Profitability Stock at -4,40,858.33.﻿</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﻿﻿﻿﻿8347 accounted for 4.90% of Profitability Stock.﻿</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﻿﻿Across all 110 quantity In Stock, Profitability Stock ranged from -4,40,858.33 to 6,67,44,865.69.</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2 of 6 )</a:t>
            </a:r>
          </a:p>
        </p:txBody>
      </p:sp>
      <p:sp>
        <p:nvSpPr>
          <p:cNvPr id="13" name="Double Wave 12">
            <a:extLst>
              <a:ext uri="{FF2B5EF4-FFF2-40B4-BE49-F238E27FC236}">
                <a16:creationId xmlns:a16="http://schemas.microsoft.com/office/drawing/2014/main" id="{0B0AA993-61F7-3044-9AD6-78D0A18C5E10}"/>
              </a:ext>
            </a:extLst>
          </p:cNvPr>
          <p:cNvSpPr/>
          <p:nvPr/>
        </p:nvSpPr>
        <p:spPr>
          <a:xfrm>
            <a:off x="7375003" y="5113922"/>
            <a:ext cx="6653739" cy="2601983"/>
          </a:xfrm>
          <a:prstGeom prst="doubleWav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Scatter Plot: </a:t>
            </a:r>
          </a:p>
          <a:p>
            <a:r>
              <a:rPr lang="en-IN" sz="1400" b="1" i="1" dirty="0">
                <a:solidFill>
                  <a:schemeClr val="tx1"/>
                </a:solidFill>
                <a:latin typeface="Century Gothic" panose="020B0502020202020204" pitchFamily="34" charset="0"/>
              </a:rPr>
              <a:t>Product pricing vs sales volume</a:t>
            </a:r>
          </a:p>
          <a:p>
            <a:endParaRPr lang="en-IN" sz="1400" b="1" i="1" dirty="0">
              <a:solidFill>
                <a:schemeClr val="tx1"/>
              </a:solidFill>
              <a:latin typeface="Century Gothic" panose="020B0502020202020204" pitchFamily="34" charset="0"/>
            </a:endParaRP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shows positive co-relation</a:t>
            </a:r>
          </a:p>
          <a:p>
            <a:pPr marL="285750" indent="-285750">
              <a:buFont typeface="Arial" panose="020B0604020202020204" pitchFamily="34" charset="0"/>
              <a:buChar char="•"/>
            </a:pPr>
            <a:r>
              <a:rPr lang="en-IN" sz="1400" b="1" i="1" dirty="0">
                <a:solidFill>
                  <a:schemeClr val="tx1"/>
                </a:solidFill>
                <a:latin typeface="Century Gothic" panose="020B0502020202020204" pitchFamily="34" charset="0"/>
              </a:rPr>
              <a:t>It has the highest Sum of Price Per Unit (36,435.55) and Total Quantity Sold (3888)﻿</a:t>
            </a:r>
          </a:p>
          <a:p>
            <a:r>
              <a:rPr lang="en-IN" sz="1400" b="1" i="1" dirty="0">
                <a:solidFill>
                  <a:schemeClr val="tx1"/>
                </a:solidFill>
                <a:latin typeface="Century Gothic" panose="020B0502020202020204" pitchFamily="34" charset="0"/>
              </a:rPr>
              <a:t>﻿</a:t>
            </a:r>
          </a:p>
        </p:txBody>
      </p:sp>
      <p:pic>
        <p:nvPicPr>
          <p:cNvPr id="6" name="Picture 5">
            <a:extLst>
              <a:ext uri="{FF2B5EF4-FFF2-40B4-BE49-F238E27FC236}">
                <a16:creationId xmlns:a16="http://schemas.microsoft.com/office/drawing/2014/main" id="{36E5FCFB-F8D7-3D2E-C716-83E45C8F1BFB}"/>
              </a:ext>
            </a:extLst>
          </p:cNvPr>
          <p:cNvPicPr>
            <a:picLocks noChangeAspect="1"/>
          </p:cNvPicPr>
          <p:nvPr/>
        </p:nvPicPr>
        <p:blipFill>
          <a:blip r:embed="rId5"/>
          <a:stretch>
            <a:fillRect/>
          </a:stretch>
        </p:blipFill>
        <p:spPr>
          <a:xfrm>
            <a:off x="424345" y="1158678"/>
            <a:ext cx="13638897" cy="3877856"/>
          </a:xfrm>
          <a:prstGeom prst="rect">
            <a:avLst/>
          </a:prstGeom>
        </p:spPr>
      </p:pic>
    </p:spTree>
    <p:extLst>
      <p:ext uri="{BB962C8B-B14F-4D97-AF65-F5344CB8AC3E}">
        <p14:creationId xmlns:p14="http://schemas.microsoft.com/office/powerpoint/2010/main" val="92920420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35</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141286" y="130019"/>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3 of 6)</a:t>
            </a:r>
          </a:p>
        </p:txBody>
      </p:sp>
      <p:pic>
        <p:nvPicPr>
          <p:cNvPr id="5" name="Picture 4">
            <a:extLst>
              <a:ext uri="{FF2B5EF4-FFF2-40B4-BE49-F238E27FC236}">
                <a16:creationId xmlns:a16="http://schemas.microsoft.com/office/drawing/2014/main" id="{44433171-874E-4EC6-59A4-F929B26453D0}"/>
              </a:ext>
            </a:extLst>
          </p:cNvPr>
          <p:cNvPicPr>
            <a:picLocks noChangeAspect="1"/>
          </p:cNvPicPr>
          <p:nvPr/>
        </p:nvPicPr>
        <p:blipFill>
          <a:blip r:embed="rId5"/>
          <a:stretch>
            <a:fillRect/>
          </a:stretch>
        </p:blipFill>
        <p:spPr>
          <a:xfrm>
            <a:off x="400954" y="1303786"/>
            <a:ext cx="4828450" cy="3405151"/>
          </a:xfrm>
          <a:prstGeom prst="rect">
            <a:avLst/>
          </a:prstGeom>
        </p:spPr>
      </p:pic>
      <p:pic>
        <p:nvPicPr>
          <p:cNvPr id="8" name="Picture 7">
            <a:extLst>
              <a:ext uri="{FF2B5EF4-FFF2-40B4-BE49-F238E27FC236}">
                <a16:creationId xmlns:a16="http://schemas.microsoft.com/office/drawing/2014/main" id="{3DCC8D0D-B10C-C7BE-32AA-0AF38333879E}"/>
              </a:ext>
            </a:extLst>
          </p:cNvPr>
          <p:cNvPicPr>
            <a:picLocks noChangeAspect="1"/>
          </p:cNvPicPr>
          <p:nvPr/>
        </p:nvPicPr>
        <p:blipFill>
          <a:blip r:embed="rId6"/>
          <a:stretch>
            <a:fillRect/>
          </a:stretch>
        </p:blipFill>
        <p:spPr>
          <a:xfrm>
            <a:off x="400954" y="4728630"/>
            <a:ext cx="4828450" cy="3235088"/>
          </a:xfrm>
          <a:prstGeom prst="rect">
            <a:avLst/>
          </a:prstGeom>
        </p:spPr>
      </p:pic>
      <p:pic>
        <p:nvPicPr>
          <p:cNvPr id="10" name="Picture 9">
            <a:extLst>
              <a:ext uri="{FF2B5EF4-FFF2-40B4-BE49-F238E27FC236}">
                <a16:creationId xmlns:a16="http://schemas.microsoft.com/office/drawing/2014/main" id="{0047D336-AE0B-6FEA-04C0-11875B1E71DE}"/>
              </a:ext>
            </a:extLst>
          </p:cNvPr>
          <p:cNvPicPr>
            <a:picLocks noChangeAspect="1"/>
          </p:cNvPicPr>
          <p:nvPr/>
        </p:nvPicPr>
        <p:blipFill>
          <a:blip r:embed="rId7"/>
          <a:stretch>
            <a:fillRect/>
          </a:stretch>
        </p:blipFill>
        <p:spPr>
          <a:xfrm>
            <a:off x="5252795" y="1284091"/>
            <a:ext cx="5230821" cy="3444539"/>
          </a:xfrm>
          <a:prstGeom prst="rect">
            <a:avLst/>
          </a:prstGeom>
        </p:spPr>
      </p:pic>
      <p:pic>
        <p:nvPicPr>
          <p:cNvPr id="11" name="Picture 10">
            <a:extLst>
              <a:ext uri="{FF2B5EF4-FFF2-40B4-BE49-F238E27FC236}">
                <a16:creationId xmlns:a16="http://schemas.microsoft.com/office/drawing/2014/main" id="{27B170A4-BB3A-B21B-2955-BC4CE007540D}"/>
              </a:ext>
            </a:extLst>
          </p:cNvPr>
          <p:cNvPicPr>
            <a:picLocks noChangeAspect="1"/>
          </p:cNvPicPr>
          <p:nvPr/>
        </p:nvPicPr>
        <p:blipFill>
          <a:blip r:embed="rId7"/>
          <a:stretch>
            <a:fillRect/>
          </a:stretch>
        </p:blipFill>
        <p:spPr>
          <a:xfrm>
            <a:off x="5229404" y="4748323"/>
            <a:ext cx="5230821" cy="3273200"/>
          </a:xfrm>
          <a:prstGeom prst="rect">
            <a:avLst/>
          </a:prstGeom>
        </p:spPr>
      </p:pic>
      <p:sp>
        <p:nvSpPr>
          <p:cNvPr id="12" name="Rectangle: Rounded Corners 11">
            <a:extLst>
              <a:ext uri="{FF2B5EF4-FFF2-40B4-BE49-F238E27FC236}">
                <a16:creationId xmlns:a16="http://schemas.microsoft.com/office/drawing/2014/main" id="{B3B291F1-0DBE-3780-E933-09D2604A6440}"/>
              </a:ext>
            </a:extLst>
          </p:cNvPr>
          <p:cNvSpPr/>
          <p:nvPr/>
        </p:nvSpPr>
        <p:spPr>
          <a:xfrm>
            <a:off x="10732108" y="1626049"/>
            <a:ext cx="3296634" cy="6165775"/>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Column Chart:</a:t>
            </a:r>
          </a:p>
          <a:p>
            <a:endParaRPr lang="en-IN" sz="1400" b="1" i="1" dirty="0">
              <a:solidFill>
                <a:schemeClr val="tx1"/>
              </a:solidFill>
              <a:latin typeface="Century Gothic" panose="020B0502020202020204" pitchFamily="34" charset="0"/>
            </a:endParaRPr>
          </a:p>
          <a:p>
            <a:r>
              <a:rPr lang="en-IN" sz="1400" b="1" i="1" dirty="0">
                <a:solidFill>
                  <a:schemeClr val="tx1"/>
                </a:solidFill>
                <a:latin typeface="Century Gothic" panose="020B0502020202020204" pitchFamily="34" charset="0"/>
              </a:rPr>
              <a:t>Product mix optimization for changing market demands-</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Identification of the best-performing products and product line by sales data</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Identified that product lines of Classic &amp; Vintage Cars are top performing by Sales</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Top 10 Product names by sales for "Classic Cars" product line only</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Top 10 Product names by sales for "Vintage Cars" only</a:t>
            </a:r>
          </a:p>
        </p:txBody>
      </p:sp>
    </p:spTree>
    <p:extLst>
      <p:ext uri="{BB962C8B-B14F-4D97-AF65-F5344CB8AC3E}">
        <p14:creationId xmlns:p14="http://schemas.microsoft.com/office/powerpoint/2010/main" val="340907316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36</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10333038" y="133226"/>
            <a:ext cx="3887456" cy="1074875"/>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a:t>
            </a:r>
          </a:p>
          <a:p>
            <a:pPr algn="ctr"/>
            <a:r>
              <a:rPr lang="en-IN" sz="2000" b="1" dirty="0">
                <a:solidFill>
                  <a:srgbClr val="FF0066"/>
                </a:solidFill>
                <a:latin typeface="Gelasio"/>
                <a:ea typeface="Gelasio"/>
              </a:rPr>
              <a:t>(Page 4 of 6 )</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10732168" y="1438433"/>
            <a:ext cx="3394995" cy="665794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i="1" dirty="0">
                <a:solidFill>
                  <a:schemeClr val="tx1"/>
                </a:solidFill>
                <a:latin typeface="Century Gothic" panose="020B0502020202020204" pitchFamily="34" charset="0"/>
              </a:rPr>
              <a:t>Line &amp; Clustered Column Chart:</a:t>
            </a:r>
          </a:p>
          <a:p>
            <a:endParaRPr lang="en-IN" sz="1400" b="1" i="1" dirty="0">
              <a:solidFill>
                <a:schemeClr val="tx1"/>
              </a:solidFill>
              <a:latin typeface="Century Gothic" panose="020B0502020202020204" pitchFamily="34" charset="0"/>
            </a:endParaRPr>
          </a:p>
          <a:p>
            <a:pPr algn="just"/>
            <a:r>
              <a:rPr lang="en-IN" sz="1400" b="1" i="1" dirty="0">
                <a:solidFill>
                  <a:schemeClr val="tx1"/>
                </a:solidFill>
                <a:latin typeface="Century Gothic" panose="020B0502020202020204" pitchFamily="34" charset="0"/>
              </a:rPr>
              <a:t>Identification of specific market segments where a particular product is underperforming by total sales &amp; Average Order Revenue AOV(shown as line)-</a:t>
            </a:r>
          </a:p>
          <a:p>
            <a:pPr marL="285750" indent="-285750">
              <a:buFont typeface="Arial" panose="020B0604020202020204" pitchFamily="34" charset="0"/>
              <a:buChar char="•"/>
            </a:pPr>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Analyzing Bottom 5  Underperforming Product lines by lowest to highest Sales with grouping of product lines under Customers with Country (market segment) (age &amp; gender data not available in dataset)</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USA has the lowest sales : marketing strategies or product offerings to better meet the needs and preferences of those customers. For example, we could create targeted marketing campaigns for specific customer demographics or adjust our product offerings to better suit their preferences</a:t>
            </a:r>
          </a:p>
        </p:txBody>
      </p:sp>
      <p:pic>
        <p:nvPicPr>
          <p:cNvPr id="6" name="Picture 5">
            <a:extLst>
              <a:ext uri="{FF2B5EF4-FFF2-40B4-BE49-F238E27FC236}">
                <a16:creationId xmlns:a16="http://schemas.microsoft.com/office/drawing/2014/main" id="{89752849-C3A9-4A96-B458-E97849193D24}"/>
              </a:ext>
            </a:extLst>
          </p:cNvPr>
          <p:cNvPicPr>
            <a:picLocks noChangeAspect="1"/>
          </p:cNvPicPr>
          <p:nvPr/>
        </p:nvPicPr>
        <p:blipFill>
          <a:blip r:embed="rId5"/>
          <a:stretch>
            <a:fillRect/>
          </a:stretch>
        </p:blipFill>
        <p:spPr>
          <a:xfrm>
            <a:off x="424345" y="1732172"/>
            <a:ext cx="10178341" cy="5780750"/>
          </a:xfrm>
          <a:prstGeom prst="rect">
            <a:avLst/>
          </a:prstGeom>
        </p:spPr>
      </p:pic>
    </p:spTree>
    <p:extLst>
      <p:ext uri="{BB962C8B-B14F-4D97-AF65-F5344CB8AC3E}">
        <p14:creationId xmlns:p14="http://schemas.microsoft.com/office/powerpoint/2010/main" val="784145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37</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9877926" y="133226"/>
            <a:ext cx="4342568" cy="865611"/>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 PRICING STRATEGY </a:t>
            </a:r>
          </a:p>
          <a:p>
            <a:pPr algn="ctr"/>
            <a:r>
              <a:rPr lang="en-IN" sz="2000" b="1" dirty="0">
                <a:solidFill>
                  <a:srgbClr val="FF0066"/>
                </a:solidFill>
                <a:latin typeface="Gelasio"/>
                <a:ea typeface="Gelasio"/>
              </a:rPr>
              <a:t>(Page 5 of 6 )</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424345" y="6075947"/>
            <a:ext cx="13781710" cy="190222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rPr>
              <a:t>Pivot tables (for Product and Pricing Strategies Year-Wise &amp; lowest to highest product unit price) :  Identification of potential untapped markets based on demographic indicators, and how can market penetration be increased-</a:t>
            </a:r>
          </a:p>
          <a:p>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Demographics by credit limit amount in descending order shows “Spain” country have highest credit limit of customers.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Then arranged by product unit price (lowest to highest) for showing Bottom 10 product names, quantity ordered.</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Product prices needs to be taken care for market penetration with quantity availability with focussed Credit limit of Customers</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Product offerings and pricing strategies to appeal to the identified demographics. This might involve introducing products that are particularly popular in certain regions or adjusting prices to match the local market.</a:t>
            </a:r>
          </a:p>
        </p:txBody>
      </p:sp>
      <p:pic>
        <p:nvPicPr>
          <p:cNvPr id="15" name="Picture 14">
            <a:extLst>
              <a:ext uri="{FF2B5EF4-FFF2-40B4-BE49-F238E27FC236}">
                <a16:creationId xmlns:a16="http://schemas.microsoft.com/office/drawing/2014/main" id="{2397FADD-6713-4E5C-93B5-705681A4D04C}"/>
              </a:ext>
            </a:extLst>
          </p:cNvPr>
          <p:cNvPicPr>
            <a:picLocks noChangeAspect="1"/>
          </p:cNvPicPr>
          <p:nvPr/>
        </p:nvPicPr>
        <p:blipFill>
          <a:blip r:embed="rId5"/>
          <a:stretch>
            <a:fillRect/>
          </a:stretch>
        </p:blipFill>
        <p:spPr>
          <a:xfrm>
            <a:off x="424345" y="1133995"/>
            <a:ext cx="6686318" cy="4763880"/>
          </a:xfrm>
          <a:prstGeom prst="rect">
            <a:avLst/>
          </a:prstGeom>
          <a:solidFill>
            <a:schemeClr val="bg1"/>
          </a:solidFill>
        </p:spPr>
      </p:pic>
      <p:pic>
        <p:nvPicPr>
          <p:cNvPr id="16" name="Picture 15">
            <a:extLst>
              <a:ext uri="{FF2B5EF4-FFF2-40B4-BE49-F238E27FC236}">
                <a16:creationId xmlns:a16="http://schemas.microsoft.com/office/drawing/2014/main" id="{75A53A66-B993-99DC-CD6C-F8DA6A2BDF89}"/>
              </a:ext>
            </a:extLst>
          </p:cNvPr>
          <p:cNvPicPr>
            <a:picLocks noChangeAspect="1"/>
          </p:cNvPicPr>
          <p:nvPr/>
        </p:nvPicPr>
        <p:blipFill>
          <a:blip r:embed="rId6"/>
          <a:stretch>
            <a:fillRect/>
          </a:stretch>
        </p:blipFill>
        <p:spPr>
          <a:xfrm>
            <a:off x="7293387" y="1132063"/>
            <a:ext cx="6912668" cy="4780372"/>
          </a:xfrm>
          <a:prstGeom prst="rect">
            <a:avLst/>
          </a:prstGeom>
          <a:solidFill>
            <a:schemeClr val="bg1"/>
          </a:solidFill>
        </p:spPr>
      </p:pic>
    </p:spTree>
    <p:extLst>
      <p:ext uri="{BB962C8B-B14F-4D97-AF65-F5344CB8AC3E}">
        <p14:creationId xmlns:p14="http://schemas.microsoft.com/office/powerpoint/2010/main" val="425452552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38</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4"/>
          <a:stretch>
            <a:fillRect/>
          </a:stretch>
        </p:blipFill>
        <p:spPr>
          <a:xfrm>
            <a:off x="601658" y="419046"/>
            <a:ext cx="836949" cy="662244"/>
          </a:xfrm>
          <a:prstGeom prst="rect">
            <a:avLst/>
          </a:prstGeom>
        </p:spPr>
      </p:pic>
      <p:sp>
        <p:nvSpPr>
          <p:cNvPr id="9" name="Flowchart: Manual Operation 8">
            <a:extLst>
              <a:ext uri="{FF2B5EF4-FFF2-40B4-BE49-F238E27FC236}">
                <a16:creationId xmlns:a16="http://schemas.microsoft.com/office/drawing/2014/main" id="{D5EE7196-9EFA-B8C6-686F-D9BAD9CC3901}"/>
              </a:ext>
            </a:extLst>
          </p:cNvPr>
          <p:cNvSpPr/>
          <p:nvPr/>
        </p:nvSpPr>
        <p:spPr>
          <a:xfrm>
            <a:off x="9686174" y="215679"/>
            <a:ext cx="4342568" cy="865611"/>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0066"/>
                </a:solidFill>
                <a:latin typeface="Gelasio"/>
                <a:ea typeface="Gelasio"/>
              </a:rPr>
              <a:t>PRODUCT ANALYSIS – PRICING STRATEGY </a:t>
            </a:r>
          </a:p>
          <a:p>
            <a:pPr algn="ctr"/>
            <a:r>
              <a:rPr lang="en-IN" sz="2000" b="1" dirty="0">
                <a:solidFill>
                  <a:srgbClr val="FF0066"/>
                </a:solidFill>
                <a:latin typeface="Gelasio"/>
                <a:ea typeface="Gelasio"/>
              </a:rPr>
              <a:t>(Page 6 of 6)</a:t>
            </a:r>
          </a:p>
        </p:txBody>
      </p:sp>
      <p:sp>
        <p:nvSpPr>
          <p:cNvPr id="12" name="Rectangle: Rounded Corners 11">
            <a:extLst>
              <a:ext uri="{FF2B5EF4-FFF2-40B4-BE49-F238E27FC236}">
                <a16:creationId xmlns:a16="http://schemas.microsoft.com/office/drawing/2014/main" id="{B3B291F1-0DBE-3780-E933-09D2604A6440}"/>
              </a:ext>
            </a:extLst>
          </p:cNvPr>
          <p:cNvSpPr/>
          <p:nvPr/>
        </p:nvSpPr>
        <p:spPr>
          <a:xfrm>
            <a:off x="10333039" y="1989696"/>
            <a:ext cx="3695704" cy="190222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400" b="1" i="1" dirty="0">
                <a:solidFill>
                  <a:schemeClr val="tx1"/>
                </a:solidFill>
                <a:latin typeface="Century Gothic" panose="020B0502020202020204" pitchFamily="34" charset="0"/>
              </a:rPr>
              <a:t>Shown same as per previous page for 2005 year</a:t>
            </a:r>
          </a:p>
        </p:txBody>
      </p:sp>
      <p:pic>
        <p:nvPicPr>
          <p:cNvPr id="5" name="Picture 4">
            <a:extLst>
              <a:ext uri="{FF2B5EF4-FFF2-40B4-BE49-F238E27FC236}">
                <a16:creationId xmlns:a16="http://schemas.microsoft.com/office/drawing/2014/main" id="{B92AE693-8778-7185-F442-FB55B04BFB1A}"/>
              </a:ext>
            </a:extLst>
          </p:cNvPr>
          <p:cNvPicPr>
            <a:picLocks noChangeAspect="1"/>
          </p:cNvPicPr>
          <p:nvPr/>
        </p:nvPicPr>
        <p:blipFill>
          <a:blip r:embed="rId5"/>
          <a:stretch>
            <a:fillRect/>
          </a:stretch>
        </p:blipFill>
        <p:spPr>
          <a:xfrm>
            <a:off x="508150" y="1608615"/>
            <a:ext cx="9556282" cy="5391996"/>
          </a:xfrm>
          <a:prstGeom prst="rect">
            <a:avLst/>
          </a:prstGeom>
          <a:solidFill>
            <a:schemeClr val="bg1"/>
          </a:solidFill>
        </p:spPr>
      </p:pic>
    </p:spTree>
    <p:extLst>
      <p:ext uri="{BB962C8B-B14F-4D97-AF65-F5344CB8AC3E}">
        <p14:creationId xmlns:p14="http://schemas.microsoft.com/office/powerpoint/2010/main" val="13861124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000000"/>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tx1">
              <a:lumMod val="65000"/>
              <a:lumOff val="35000"/>
              <a:alpha val="80000"/>
            </a:schemeClr>
          </a:solidFill>
          <a:ln/>
        </p:spPr>
        <p:txBody>
          <a:bodyPr/>
          <a:lstStyle/>
          <a:p>
            <a:endParaRPr lang="en-IN"/>
          </a:p>
        </p:txBody>
      </p:sp>
      <p:sp>
        <p:nvSpPr>
          <p:cNvPr id="6" name="Text 3"/>
          <p:cNvSpPr/>
          <p:nvPr/>
        </p:nvSpPr>
        <p:spPr>
          <a:xfrm>
            <a:off x="814459" y="918577"/>
            <a:ext cx="8587740" cy="833199"/>
          </a:xfrm>
          <a:prstGeom prst="rect">
            <a:avLst/>
          </a:prstGeom>
          <a:noFill/>
          <a:ln/>
        </p:spPr>
        <p:txBody>
          <a:bodyPr wrap="non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Sales Representative Insights</a:t>
            </a:r>
            <a:endParaRPr lang="en-US" sz="5249" dirty="0"/>
          </a:p>
        </p:txBody>
      </p:sp>
      <p:sp>
        <p:nvSpPr>
          <p:cNvPr id="7" name="Text 4"/>
          <p:cNvSpPr/>
          <p:nvPr/>
        </p:nvSpPr>
        <p:spPr>
          <a:xfrm>
            <a:off x="814459" y="2081983"/>
            <a:ext cx="12901541" cy="1821082"/>
          </a:xfrm>
          <a:prstGeom prst="rect">
            <a:avLst/>
          </a:prstGeom>
          <a:noFill/>
          <a:ln/>
        </p:spPr>
        <p:txBody>
          <a:bodyPr wrap="square" rtlCol="0" anchor="t"/>
          <a:lstStyle/>
          <a:p>
            <a:pPr marL="285750" indent="-285750" algn="just">
              <a:lnSpc>
                <a:spcPts val="2799"/>
              </a:lnSpc>
              <a:buFont typeface="Wingdings" panose="05000000000000000000" pitchFamily="2" charset="2"/>
              <a:buChar char="v"/>
            </a:pPr>
            <a:r>
              <a:rPr lang="en-US" b="1" dirty="0">
                <a:solidFill>
                  <a:srgbClr val="D9BDAE"/>
                </a:solidFill>
                <a:latin typeface="Gelasio"/>
                <a:ea typeface="Gelasio" pitchFamily="34" charset="-122"/>
                <a:cs typeface="Gelasio" pitchFamily="34" charset="-120"/>
              </a:rPr>
              <a:t>It analyzes sales performance and trends among our sales representatives. The insights gained will be useful for improving overall sales and identifying areas for improvement. Having a clear understanding of sales performance is essential to improving sales. In this presentation, we analyze data regarding sales representatives to provide insights into performance and areas for growth. Our dataset is relevant to sales representatives, as it provides key information on how to optimize sales efforts.</a:t>
            </a:r>
            <a:endParaRPr lang="en-US" b="1" dirty="0">
              <a:solidFill>
                <a:srgbClr val="D9BDAE"/>
              </a:solidFill>
              <a:latin typeface="Gelasio"/>
            </a:endParaRPr>
          </a:p>
          <a:p>
            <a:pPr marL="0" indent="0">
              <a:lnSpc>
                <a:spcPts val="2799"/>
              </a:lnSpc>
              <a:buNone/>
            </a:pPr>
            <a:endParaRPr lang="en-US" sz="1750" dirty="0">
              <a:solidFill>
                <a:srgbClr val="C9C2C0"/>
              </a:solidFill>
              <a:latin typeface="Gelasio" pitchFamily="34" charset="0"/>
              <a:ea typeface="Gelasio" pitchFamily="34" charset="-122"/>
              <a:cs typeface="Gelasio" pitchFamily="34" charset="-120"/>
            </a:endParaRPr>
          </a:p>
          <a:p>
            <a:pPr marL="0" indent="0">
              <a:lnSpc>
                <a:spcPts val="2799"/>
              </a:lnSpc>
              <a:buNone/>
            </a:pPr>
            <a:endParaRPr lang="en-US" sz="1750" dirty="0">
              <a:solidFill>
                <a:srgbClr val="C9C2C0"/>
              </a:solidFill>
              <a:latin typeface="Gelasio" pitchFamily="34" charset="0"/>
              <a:ea typeface="Gelasio" pitchFamily="34" charset="-122"/>
            </a:endParaRPr>
          </a:p>
          <a:p>
            <a:pPr marL="0" indent="0">
              <a:lnSpc>
                <a:spcPts val="2799"/>
              </a:lnSpc>
              <a:buNone/>
            </a:pPr>
            <a:endParaRPr lang="en-US" sz="1750" dirty="0"/>
          </a:p>
        </p:txBody>
      </p:sp>
      <p:sp>
        <p:nvSpPr>
          <p:cNvPr id="12" name="TextBox 11">
            <a:extLst>
              <a:ext uri="{FF2B5EF4-FFF2-40B4-BE49-F238E27FC236}">
                <a16:creationId xmlns:a16="http://schemas.microsoft.com/office/drawing/2014/main" id="{FB076B5E-EEFE-972A-2FEE-FA456AA21671}"/>
              </a:ext>
            </a:extLst>
          </p:cNvPr>
          <p:cNvSpPr txBox="1"/>
          <p:nvPr/>
        </p:nvSpPr>
        <p:spPr>
          <a:xfrm>
            <a:off x="76200" y="43220"/>
            <a:ext cx="14478000" cy="812698"/>
          </a:xfrm>
          <a:prstGeom prst="rect">
            <a:avLst/>
          </a:prstGeom>
          <a:solidFill>
            <a:schemeClr val="accent6">
              <a:lumMod val="60000"/>
              <a:lumOff val="40000"/>
            </a:schemeClr>
          </a:solidFill>
          <a:ln>
            <a:solidFill>
              <a:schemeClr val="bg1">
                <a:lumMod val="95000"/>
                <a:alpha val="98000"/>
              </a:schemeClr>
            </a:solidFill>
          </a:ln>
          <a:effectLst/>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algn="ctr"/>
            <a:r>
              <a:rPr lang="en-IN" sz="32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SALES REPRESENTATIVE EMPLOYEE PERFORMANCE ANALYSIS</a:t>
            </a:r>
          </a:p>
        </p:txBody>
      </p:sp>
      <p:sp>
        <p:nvSpPr>
          <p:cNvPr id="13" name="Text 3">
            <a:extLst>
              <a:ext uri="{FF2B5EF4-FFF2-40B4-BE49-F238E27FC236}">
                <a16:creationId xmlns:a16="http://schemas.microsoft.com/office/drawing/2014/main" id="{C917A525-ED4B-D805-835B-C60CF66DAC30}"/>
              </a:ext>
            </a:extLst>
          </p:cNvPr>
          <p:cNvSpPr/>
          <p:nvPr/>
        </p:nvSpPr>
        <p:spPr>
          <a:xfrm>
            <a:off x="515303" y="3068389"/>
            <a:ext cx="10554414" cy="1421606"/>
          </a:xfrm>
          <a:prstGeom prst="rect">
            <a:avLst/>
          </a:prstGeom>
          <a:noFill/>
          <a:ln/>
        </p:spPr>
        <p:txBody>
          <a:bodyPr wrap="square" rtlCol="0" anchor="t"/>
          <a:lstStyle/>
          <a:p>
            <a:pPr marL="0" indent="0">
              <a:lnSpc>
                <a:spcPts val="2799"/>
              </a:lnSpc>
              <a:buNone/>
            </a:pPr>
            <a:endParaRPr lang="en-US" sz="1750" dirty="0"/>
          </a:p>
        </p:txBody>
      </p:sp>
      <p:sp>
        <p:nvSpPr>
          <p:cNvPr id="14" name="Text 2">
            <a:extLst>
              <a:ext uri="{FF2B5EF4-FFF2-40B4-BE49-F238E27FC236}">
                <a16:creationId xmlns:a16="http://schemas.microsoft.com/office/drawing/2014/main" id="{AFE3FF5B-44CF-BB78-A46C-18AB98C5D404}"/>
              </a:ext>
            </a:extLst>
          </p:cNvPr>
          <p:cNvSpPr/>
          <p:nvPr/>
        </p:nvSpPr>
        <p:spPr>
          <a:xfrm>
            <a:off x="814459" y="3949811"/>
            <a:ext cx="65608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Sales Performance Metrics</a:t>
            </a:r>
            <a:endParaRPr lang="en-US" sz="4374" dirty="0"/>
          </a:p>
        </p:txBody>
      </p:sp>
      <p:sp>
        <p:nvSpPr>
          <p:cNvPr id="15" name="Text 3">
            <a:extLst>
              <a:ext uri="{FF2B5EF4-FFF2-40B4-BE49-F238E27FC236}">
                <a16:creationId xmlns:a16="http://schemas.microsoft.com/office/drawing/2014/main" id="{330D91C7-7BBE-F6BA-67F6-84CA8ED07784}"/>
              </a:ext>
            </a:extLst>
          </p:cNvPr>
          <p:cNvSpPr/>
          <p:nvPr/>
        </p:nvSpPr>
        <p:spPr>
          <a:xfrm>
            <a:off x="764488" y="5062064"/>
            <a:ext cx="13001481" cy="1421606"/>
          </a:xfrm>
          <a:prstGeom prst="rect">
            <a:avLst/>
          </a:prstGeom>
          <a:noFill/>
          <a:ln/>
        </p:spPr>
        <p:txBody>
          <a:bodyPr wrap="square" rtlCol="0" anchor="t"/>
          <a:lstStyle/>
          <a:p>
            <a:pPr marL="285750" indent="-285750" algn="just">
              <a:lnSpc>
                <a:spcPts val="2799"/>
              </a:lnSpc>
              <a:buFont typeface="Wingdings" panose="05000000000000000000" pitchFamily="2" charset="2"/>
              <a:buChar char="v"/>
            </a:pPr>
            <a:r>
              <a:rPr lang="en-US" b="1" dirty="0">
                <a:solidFill>
                  <a:srgbClr val="D9BDAE"/>
                </a:solidFill>
                <a:latin typeface="Gelasio" pitchFamily="34" charset="0"/>
                <a:ea typeface="Gelasio" pitchFamily="34" charset="-122"/>
                <a:cs typeface="Gelasio" pitchFamily="34" charset="-120"/>
              </a:rPr>
              <a:t>They are evaluated based on several key performance metrics, including total sales, number of orders processed, average order value, and sales growth over time. These metrics provide valuable insights into how our sales representatives are performing and where there may be areas for improvement.</a:t>
            </a:r>
            <a:endParaRPr lang="en-US" b="1" dirty="0">
              <a:solidFill>
                <a:srgbClr val="D9BDAE"/>
              </a:solidFill>
            </a:endParaRPr>
          </a:p>
        </p:txBody>
      </p:sp>
      <p:pic>
        <p:nvPicPr>
          <p:cNvPr id="17" name="Picture 16">
            <a:extLst>
              <a:ext uri="{FF2B5EF4-FFF2-40B4-BE49-F238E27FC236}">
                <a16:creationId xmlns:a16="http://schemas.microsoft.com/office/drawing/2014/main" id="{5B8781D4-CFDC-EEC5-CF01-004CAE61412D}"/>
              </a:ext>
            </a:extLst>
          </p:cNvPr>
          <p:cNvPicPr>
            <a:picLocks noChangeAspect="1"/>
          </p:cNvPicPr>
          <p:nvPr/>
        </p:nvPicPr>
        <p:blipFill>
          <a:blip r:embed="rId4"/>
          <a:stretch>
            <a:fillRect/>
          </a:stretch>
        </p:blipFill>
        <p:spPr>
          <a:xfrm>
            <a:off x="616908" y="3001"/>
            <a:ext cx="812698" cy="812698"/>
          </a:xfrm>
          <a:prstGeom prst="rect">
            <a:avLst/>
          </a:prstGeom>
        </p:spPr>
      </p:pic>
      <p:sp>
        <p:nvSpPr>
          <p:cNvPr id="19" name="Slide Number Placeholder 18">
            <a:extLst>
              <a:ext uri="{FF2B5EF4-FFF2-40B4-BE49-F238E27FC236}">
                <a16:creationId xmlns:a16="http://schemas.microsoft.com/office/drawing/2014/main" id="{1CF537D9-DC71-22FB-A9EA-1B7944C936BA}"/>
              </a:ext>
            </a:extLst>
          </p:cNvPr>
          <p:cNvSpPr>
            <a:spLocks noGrp="1"/>
          </p:cNvSpPr>
          <p:nvPr>
            <p:ph type="sldNum" sz="quarter" idx="11"/>
          </p:nvPr>
        </p:nvSpPr>
        <p:spPr/>
        <p:txBody>
          <a:bodyPr/>
          <a:lstStyle/>
          <a:p>
            <a:r>
              <a:rPr lang="en-IN" dirty="0"/>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a:t>
            </a:fld>
            <a:endParaRPr lang="en-IN"/>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1700483401"/>
              </p:ext>
            </p:extLst>
          </p:nvPr>
        </p:nvGraphicFramePr>
        <p:xfrm>
          <a:off x="620486" y="1049024"/>
          <a:ext cx="13197680" cy="6722745"/>
        </p:xfrm>
        <a:graphic>
          <a:graphicData uri="http://schemas.openxmlformats.org/drawingml/2006/table">
            <a:tbl>
              <a:tblPr firstRow="1" bandRow="1">
                <a:tableStyleId>{8A107856-5554-42FB-B03E-39F5DBC370BA}</a:tableStyleId>
              </a:tblPr>
              <a:tblGrid>
                <a:gridCol w="2928257">
                  <a:extLst>
                    <a:ext uri="{9D8B030D-6E8A-4147-A177-3AD203B41FA5}">
                      <a16:colId xmlns:a16="http://schemas.microsoft.com/office/drawing/2014/main" val="777561178"/>
                    </a:ext>
                  </a:extLst>
                </a:gridCol>
                <a:gridCol w="10269423">
                  <a:extLst>
                    <a:ext uri="{9D8B030D-6E8A-4147-A177-3AD203B41FA5}">
                      <a16:colId xmlns:a16="http://schemas.microsoft.com/office/drawing/2014/main" val="370588531"/>
                    </a:ext>
                  </a:extLst>
                </a:gridCol>
              </a:tblGrid>
              <a:tr h="0">
                <a:tc rowSpan="3">
                  <a:txBody>
                    <a:bodyPr/>
                    <a:lstStyle/>
                    <a:p>
                      <a:r>
                        <a:rPr lang="en-US" sz="2400" dirty="0">
                          <a:solidFill>
                            <a:schemeClr val="tx1"/>
                          </a:solidFill>
                        </a:rPr>
                        <a:t>SALES </a:t>
                      </a:r>
                      <a:r>
                        <a:rPr lang="en-US" sz="2400" kern="1200" dirty="0">
                          <a:solidFill>
                            <a:schemeClr val="tx1"/>
                          </a:solidFill>
                          <a:latin typeface="+mn-lt"/>
                          <a:ea typeface="+mn-ea"/>
                          <a:cs typeface="+mn-cs"/>
                        </a:rPr>
                        <a:t>ANALYSIS</a:t>
                      </a:r>
                      <a:endParaRPr lang="en-IN" sz="2400" kern="1200" dirty="0">
                        <a:solidFill>
                          <a:schemeClr val="tx1"/>
                        </a:solidFill>
                        <a:latin typeface="+mn-lt"/>
                        <a:ea typeface="+mn-ea"/>
                        <a:cs typeface="+mn-cs"/>
                      </a:endParaRPr>
                    </a:p>
                  </a:txBody>
                  <a:tcPr>
                    <a:solidFill>
                      <a:schemeClr val="bg1"/>
                    </a:solidFill>
                  </a:tcPr>
                </a:tc>
                <a:tc>
                  <a:txBody>
                    <a:bodyPr/>
                    <a:lstStyle/>
                    <a:p>
                      <a:pPr marL="0" marR="0" lvl="0" indent="0" algn="just" defTabSz="914400" rtl="0" eaLnBrk="1" fontAlgn="auto" latinLnBrk="0" hangingPunct="1">
                        <a:lnSpc>
                          <a:spcPts val="2734"/>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tx1"/>
                          </a:solidFill>
                          <a:effectLst/>
                          <a:uLnTx/>
                          <a:uFillTx/>
                        </a:rPr>
                        <a:t>Top-Selling Products:</a:t>
                      </a:r>
                    </a:p>
                    <a:p>
                      <a:pPr marL="0" marR="0" lvl="0" indent="0" algn="just" defTabSz="914400" rtl="0" eaLnBrk="1" fontAlgn="auto" latinLnBrk="0" hangingPunct="1">
                        <a:lnSpc>
                          <a:spcPts val="2734"/>
                        </a:lnSpc>
                        <a:spcBef>
                          <a:spcPts val="0"/>
                        </a:spcBef>
                        <a:spcAft>
                          <a:spcPts val="0"/>
                        </a:spcAft>
                        <a:buClrTx/>
                        <a:buSzTx/>
                        <a:buFontTx/>
                        <a:buNone/>
                        <a:tabLst/>
                        <a:defRPr/>
                      </a:pPr>
                      <a:r>
                        <a:rPr kumimoji="0" lang="en-IN" sz="2000" b="0" u="none" strike="noStrike" kern="1200" cap="none" spc="0" normalizeH="0" baseline="0" noProof="0" dirty="0">
                          <a:ln>
                            <a:noFill/>
                          </a:ln>
                          <a:solidFill>
                            <a:schemeClr val="tx1"/>
                          </a:solidFill>
                          <a:effectLst/>
                          <a:uLnTx/>
                          <a:uFillTx/>
                        </a:rPr>
                        <a:t>Identification of the products with the highest sales volume and revenue</a:t>
                      </a:r>
                    </a:p>
                  </a:txBody>
                  <a:tcPr/>
                </a:tc>
                <a:extLst>
                  <a:ext uri="{0D108BD9-81ED-4DB2-BD59-A6C34878D82A}">
                    <a16:rowId xmlns:a16="http://schemas.microsoft.com/office/drawing/2014/main" val="3210892585"/>
                  </a:ext>
                </a:extLst>
              </a:tr>
              <a:tr h="370840">
                <a:tc vMerge="1">
                  <a:txBody>
                    <a:bodyPr/>
                    <a:lstStyle/>
                    <a:p>
                      <a:endParaRPr lang="en-IN" dirty="0">
                        <a:solidFill>
                          <a:schemeClr val="tx1"/>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Sales Trends :</a:t>
                      </a:r>
                    </a:p>
                    <a:p>
                      <a:pPr marL="0" marR="0" lvl="0" indent="0" algn="just" defTabSz="914400" rtl="0" eaLnBrk="1" fontAlgn="auto" latinLnBrk="0" hangingPunct="1">
                        <a:lnSpc>
                          <a:spcPts val="2799"/>
                        </a:lnSpc>
                        <a:spcBef>
                          <a:spcPts val="0"/>
                        </a:spcBef>
                        <a:spcAft>
                          <a:spcPts val="0"/>
                        </a:spcAft>
                        <a:buClrTx/>
                        <a:buSzTx/>
                        <a:buFontTx/>
                        <a:buNone/>
                        <a:tabLst/>
                        <a:defRPr/>
                      </a:pPr>
                      <a:r>
                        <a:rPr kumimoji="0" lang="en-US" sz="1750" b="0" u="none" strike="noStrike" kern="1200" cap="none" spc="0" normalizeH="0" baseline="0" noProof="0" dirty="0">
                          <a:ln>
                            <a:noFill/>
                          </a:ln>
                          <a:solidFill>
                            <a:schemeClr val="tx1"/>
                          </a:solidFill>
                          <a:effectLst/>
                          <a:uLnTx/>
                          <a:uFillTx/>
                        </a:rPr>
                        <a:t>Tracking sales patterns over time to identify seasonal trends or fluctuations</a:t>
                      </a:r>
                      <a:endParaRPr kumimoji="0" lang="en-US" sz="175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93234260"/>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Most Profitable Products:</a:t>
                      </a:r>
                    </a:p>
                    <a:p>
                      <a:pPr algn="just"/>
                      <a:r>
                        <a:rPr lang="en-IN" dirty="0">
                          <a:solidFill>
                            <a:schemeClr val="tx1"/>
                          </a:solidFill>
                        </a:rPr>
                        <a:t>Identification of product lines that drive profitability and prioritize them for marketing and inventory management</a:t>
                      </a:r>
                    </a:p>
                  </a:txBody>
                  <a:tcPr/>
                </a:tc>
                <a:extLst>
                  <a:ext uri="{0D108BD9-81ED-4DB2-BD59-A6C34878D82A}">
                    <a16:rowId xmlns:a16="http://schemas.microsoft.com/office/drawing/2014/main" val="72638009"/>
                  </a:ext>
                </a:extLst>
              </a:tr>
              <a:tr h="370840">
                <a:tc rowSpan="3">
                  <a:txBody>
                    <a:bodyPr/>
                    <a:lstStyle/>
                    <a:p>
                      <a:r>
                        <a:rPr lang="en-IN" sz="2400" b="1" dirty="0">
                          <a:solidFill>
                            <a:schemeClr val="tx1"/>
                          </a:solidFill>
                        </a:rPr>
                        <a:t>PRODUCT ANALYSIS</a:t>
                      </a:r>
                    </a:p>
                    <a:p>
                      <a:endParaRPr lang="en-IN" sz="2400" b="1" dirty="0">
                        <a:solidFill>
                          <a:schemeClr val="tx1"/>
                        </a:solidFill>
                      </a:endParaRPr>
                    </a:p>
                  </a:txBody>
                  <a:tcPr/>
                </a:tc>
                <a:tc>
                  <a:txBody>
                    <a:bodyPr/>
                    <a:lstStyle/>
                    <a:p>
                      <a:pPr algn="just"/>
                      <a:r>
                        <a:rPr lang="en-IN" sz="2000" b="1" dirty="0">
                          <a:solidFill>
                            <a:schemeClr val="tx1"/>
                          </a:solidFill>
                        </a:rPr>
                        <a:t>Product Performance:</a:t>
                      </a:r>
                    </a:p>
                    <a:p>
                      <a:pPr algn="just"/>
                      <a:r>
                        <a:rPr lang="en-IN" dirty="0">
                          <a:solidFill>
                            <a:schemeClr val="tx1"/>
                          </a:solidFill>
                        </a:rPr>
                        <a:t>Evaluation of sales, quantity in stock, and profitability to make data-driven decisions</a:t>
                      </a:r>
                    </a:p>
                  </a:txBody>
                  <a:tcPr/>
                </a:tc>
                <a:extLst>
                  <a:ext uri="{0D108BD9-81ED-4DB2-BD59-A6C34878D82A}">
                    <a16:rowId xmlns:a16="http://schemas.microsoft.com/office/drawing/2014/main" val="2506885717"/>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Underperforming Products:</a:t>
                      </a:r>
                    </a:p>
                    <a:p>
                      <a:pPr algn="just"/>
                      <a:r>
                        <a:rPr lang="en-IN" dirty="0">
                          <a:solidFill>
                            <a:schemeClr val="tx1"/>
                          </a:solidFill>
                        </a:rPr>
                        <a:t>Identification of underperforming products and make necessary adjustments</a:t>
                      </a:r>
                    </a:p>
                  </a:txBody>
                  <a:tcPr/>
                </a:tc>
                <a:extLst>
                  <a:ext uri="{0D108BD9-81ED-4DB2-BD59-A6C34878D82A}">
                    <a16:rowId xmlns:a16="http://schemas.microsoft.com/office/drawing/2014/main" val="43292441"/>
                  </a:ext>
                </a:extLst>
              </a:tr>
              <a:tr h="487917">
                <a:tc vMerge="1">
                  <a:txBody>
                    <a:bodyPr/>
                    <a:lstStyle/>
                    <a:p>
                      <a:endParaRPr lang="en-IN" dirty="0">
                        <a:solidFill>
                          <a:schemeClr val="tx1"/>
                        </a:solidFill>
                      </a:endParaRPr>
                    </a:p>
                  </a:txBody>
                  <a:tcPr/>
                </a:tc>
                <a:tc>
                  <a:txBody>
                    <a:bodyPr/>
                    <a:lstStyle/>
                    <a:p>
                      <a:pPr algn="just"/>
                      <a:r>
                        <a:rPr lang="en-IN" sz="2000" b="1" dirty="0">
                          <a:solidFill>
                            <a:schemeClr val="tx1"/>
                          </a:solidFill>
                        </a:rPr>
                        <a:t>Product Line Performance:</a:t>
                      </a:r>
                    </a:p>
                    <a:p>
                      <a:pPr algn="just"/>
                      <a:r>
                        <a:rPr lang="en-IN" dirty="0">
                          <a:solidFill>
                            <a:schemeClr val="tx1"/>
                          </a:solidFill>
                        </a:rPr>
                        <a:t>Analyzing the performance of product lines to understand the categories that drive sales and profitability</a:t>
                      </a:r>
                    </a:p>
                  </a:txBody>
                  <a:tcPr/>
                </a:tc>
                <a:extLst>
                  <a:ext uri="{0D108BD9-81ED-4DB2-BD59-A6C34878D82A}">
                    <a16:rowId xmlns:a16="http://schemas.microsoft.com/office/drawing/2014/main" val="3387454935"/>
                  </a:ext>
                </a:extLst>
              </a:tr>
              <a:tr h="370840">
                <a:tc rowSpan="3">
                  <a:txBody>
                    <a:bodyPr/>
                    <a:lstStyle/>
                    <a:p>
                      <a:r>
                        <a:rPr lang="en-IN" sz="2400" b="1" dirty="0">
                          <a:solidFill>
                            <a:schemeClr val="tx1"/>
                          </a:solidFill>
                        </a:rPr>
                        <a:t>CUSTOMER ANALYSIS</a:t>
                      </a:r>
                    </a:p>
                  </a:txBody>
                  <a:tcPr/>
                </a:tc>
                <a:tc>
                  <a:txBody>
                    <a:bodyPr/>
                    <a:lstStyle/>
                    <a:p>
                      <a:pPr algn="just"/>
                      <a:r>
                        <a:rPr lang="en-IN" sz="2000" b="1" dirty="0">
                          <a:solidFill>
                            <a:schemeClr val="tx1"/>
                          </a:solidFill>
                        </a:rPr>
                        <a:t>Segmentation:</a:t>
                      </a:r>
                    </a:p>
                    <a:p>
                      <a:pPr algn="just"/>
                      <a:r>
                        <a:rPr lang="en-IN" dirty="0">
                          <a:solidFill>
                            <a:schemeClr val="tx1"/>
                          </a:solidFill>
                        </a:rPr>
                        <a:t>Segmentation of customers based on their purchasing behaviour, demographics, or geographic location to create targeted marketing campaigns</a:t>
                      </a:r>
                    </a:p>
                  </a:txBody>
                  <a:tcPr/>
                </a:tc>
                <a:extLst>
                  <a:ext uri="{0D108BD9-81ED-4DB2-BD59-A6C34878D82A}">
                    <a16:rowId xmlns:a16="http://schemas.microsoft.com/office/drawing/2014/main" val="3429117818"/>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High-Value Customers:</a:t>
                      </a:r>
                    </a:p>
                    <a:p>
                      <a:pPr algn="just"/>
                      <a:r>
                        <a:rPr lang="en-IN" dirty="0">
                          <a:solidFill>
                            <a:schemeClr val="tx1"/>
                          </a:solidFill>
                        </a:rPr>
                        <a:t>Identification of high-value customers and develop strategies to retain and upsell them</a:t>
                      </a:r>
                    </a:p>
                  </a:txBody>
                  <a:tcPr/>
                </a:tc>
                <a:extLst>
                  <a:ext uri="{0D108BD9-81ED-4DB2-BD59-A6C34878D82A}">
                    <a16:rowId xmlns:a16="http://schemas.microsoft.com/office/drawing/2014/main" val="3132513665"/>
                  </a:ext>
                </a:extLst>
              </a:tr>
              <a:tr h="370840">
                <a:tc vMerge="1">
                  <a:txBody>
                    <a:bodyPr/>
                    <a:lstStyle/>
                    <a:p>
                      <a:endParaRPr lang="en-IN" dirty="0">
                        <a:solidFill>
                          <a:schemeClr val="tx1"/>
                        </a:solidFill>
                      </a:endParaRPr>
                    </a:p>
                  </a:txBody>
                  <a:tcPr/>
                </a:tc>
                <a:tc>
                  <a:txBody>
                    <a:bodyPr/>
                    <a:lstStyle/>
                    <a:p>
                      <a:pPr algn="just"/>
                      <a:r>
                        <a:rPr lang="en-IN" sz="2000" b="1" dirty="0">
                          <a:solidFill>
                            <a:schemeClr val="tx1"/>
                          </a:solidFill>
                        </a:rPr>
                        <a:t>Preferences:</a:t>
                      </a:r>
                    </a:p>
                    <a:p>
                      <a:pPr algn="just"/>
                      <a:r>
                        <a:rPr lang="en-IN" dirty="0">
                          <a:solidFill>
                            <a:schemeClr val="tx1"/>
                          </a:solidFill>
                        </a:rPr>
                        <a:t>Analyzing customer preferences to personalize marketing campaigns and improve customer experiences</a:t>
                      </a:r>
                    </a:p>
                  </a:txBody>
                  <a:tcPr/>
                </a:tc>
                <a:extLst>
                  <a:ext uri="{0D108BD9-81ED-4DB2-BD59-A6C34878D82A}">
                    <a16:rowId xmlns:a16="http://schemas.microsoft.com/office/drawing/2014/main" val="392597933"/>
                  </a:ext>
                </a:extLst>
              </a:tr>
            </a:tbl>
          </a:graphicData>
        </a:graphic>
      </p:graphicFrame>
    </p:spTree>
    <p:extLst>
      <p:ext uri="{BB962C8B-B14F-4D97-AF65-F5344CB8AC3E}">
        <p14:creationId xmlns:p14="http://schemas.microsoft.com/office/powerpoint/2010/main" val="3033854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11680" y="724971"/>
            <a:ext cx="530352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Sales by Product Line</a:t>
            </a:r>
            <a:endParaRPr lang="en-US" sz="4374" dirty="0"/>
          </a:p>
        </p:txBody>
      </p:sp>
      <p:sp>
        <p:nvSpPr>
          <p:cNvPr id="5" name="Text 3"/>
          <p:cNvSpPr/>
          <p:nvPr/>
        </p:nvSpPr>
        <p:spPr>
          <a:xfrm>
            <a:off x="2011680" y="1924431"/>
            <a:ext cx="11437375" cy="1066205"/>
          </a:xfrm>
          <a:prstGeom prst="rect">
            <a:avLst/>
          </a:prstGeom>
          <a:noFill/>
          <a:ln/>
        </p:spPr>
        <p:txBody>
          <a:bodyPr wrap="square" rtlCol="0" anchor="t"/>
          <a:lstStyle/>
          <a:p>
            <a:pPr marL="0" indent="0">
              <a:lnSpc>
                <a:spcPts val="2799"/>
              </a:lnSpc>
              <a:buNone/>
            </a:pPr>
            <a:r>
              <a:rPr lang="en-US" b="1" dirty="0">
                <a:solidFill>
                  <a:srgbClr val="D9BDAE"/>
                </a:solidFill>
                <a:latin typeface="Gelasio" pitchFamily="34" charset="0"/>
                <a:ea typeface="Gelasio" pitchFamily="34" charset="-122"/>
                <a:cs typeface="Gelasio" pitchFamily="34" charset="-120"/>
              </a:rPr>
              <a:t>Understanding which product lines are performing best is critical to improving overall sales. Our data shows that [insert percentage] of our sales come from [insert product line]. Other top-performing product lines include [insert product line] and [insert product line].</a:t>
            </a:r>
            <a:endParaRPr lang="en-US" b="1" dirty="0">
              <a:solidFill>
                <a:srgbClr val="D9BDAE"/>
              </a:solidFill>
            </a:endParaRPr>
          </a:p>
        </p:txBody>
      </p:sp>
      <p:sp>
        <p:nvSpPr>
          <p:cNvPr id="6" name="Text 4"/>
          <p:cNvSpPr/>
          <p:nvPr/>
        </p:nvSpPr>
        <p:spPr>
          <a:xfrm>
            <a:off x="2037993" y="4473178"/>
            <a:ext cx="5006221" cy="355402"/>
          </a:xfrm>
          <a:prstGeom prst="rect">
            <a:avLst/>
          </a:prstGeom>
          <a:noFill/>
          <a:ln/>
        </p:spPr>
        <p:txBody>
          <a:bodyPr wrap="none" rtlCol="0" anchor="t"/>
          <a:lstStyle/>
          <a:p>
            <a:pPr marL="0" indent="0">
              <a:lnSpc>
                <a:spcPts val="2799"/>
              </a:lnSpc>
              <a:buNone/>
            </a:pPr>
            <a:endParaRPr lang="en-US" sz="1750" dirty="0"/>
          </a:p>
        </p:txBody>
      </p:sp>
      <p:sp>
        <p:nvSpPr>
          <p:cNvPr id="12" name="Text 2">
            <a:extLst>
              <a:ext uri="{FF2B5EF4-FFF2-40B4-BE49-F238E27FC236}">
                <a16:creationId xmlns:a16="http://schemas.microsoft.com/office/drawing/2014/main" id="{AE698994-2BB9-13F0-735B-27D4D8CBDEE2}"/>
              </a:ext>
            </a:extLst>
          </p:cNvPr>
          <p:cNvSpPr/>
          <p:nvPr/>
        </p:nvSpPr>
        <p:spPr>
          <a:xfrm>
            <a:off x="1915427" y="3388179"/>
            <a:ext cx="494538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Customer Retention</a:t>
            </a:r>
            <a:endParaRPr lang="en-US" sz="4374" dirty="0"/>
          </a:p>
        </p:txBody>
      </p:sp>
      <p:sp>
        <p:nvSpPr>
          <p:cNvPr id="13" name="Text 3">
            <a:extLst>
              <a:ext uri="{FF2B5EF4-FFF2-40B4-BE49-F238E27FC236}">
                <a16:creationId xmlns:a16="http://schemas.microsoft.com/office/drawing/2014/main" id="{EC966A00-BE23-464E-8B50-4D756B9043F1}"/>
              </a:ext>
            </a:extLst>
          </p:cNvPr>
          <p:cNvSpPr/>
          <p:nvPr/>
        </p:nvSpPr>
        <p:spPr>
          <a:xfrm>
            <a:off x="2011680" y="4750594"/>
            <a:ext cx="10554414" cy="1421606"/>
          </a:xfrm>
          <a:prstGeom prst="rect">
            <a:avLst/>
          </a:prstGeom>
          <a:noFill/>
          <a:ln/>
        </p:spPr>
        <p:txBody>
          <a:bodyPr wrap="square" rtlCol="0" anchor="t"/>
          <a:lstStyle/>
          <a:p>
            <a:pPr marL="0" indent="0">
              <a:lnSpc>
                <a:spcPts val="2799"/>
              </a:lnSpc>
              <a:buNone/>
            </a:pPr>
            <a:r>
              <a:rPr lang="en-US" b="1" dirty="0">
                <a:solidFill>
                  <a:srgbClr val="D9BDAE"/>
                </a:solidFill>
                <a:latin typeface="Gelasio" pitchFamily="34" charset="0"/>
                <a:ea typeface="Gelasio" pitchFamily="34" charset="-122"/>
                <a:cs typeface="Gelasio" pitchFamily="34" charset="-120"/>
              </a:rPr>
              <a:t>Customer retention is key to sustained sales growth. Analyzing customer retention and repeat orders for each sales representative can help us to identify areas for improvement. We find that the average customer return rate is [insert rate], and some sales representatives have higher customer retention rates than others.</a:t>
            </a:r>
            <a:endParaRPr lang="en-US" b="1" dirty="0">
              <a:solidFill>
                <a:srgbClr val="D9BDAE"/>
              </a:solidFill>
            </a:endParaRPr>
          </a:p>
        </p:txBody>
      </p:sp>
      <p:sp>
        <p:nvSpPr>
          <p:cNvPr id="15" name="Slide Number Placeholder 14">
            <a:extLst>
              <a:ext uri="{FF2B5EF4-FFF2-40B4-BE49-F238E27FC236}">
                <a16:creationId xmlns:a16="http://schemas.microsoft.com/office/drawing/2014/main" id="{64B508E2-DF83-6C93-3D4E-C92C0D3BE54B}"/>
              </a:ext>
            </a:extLst>
          </p:cNvPr>
          <p:cNvSpPr>
            <a:spLocks noGrp="1"/>
          </p:cNvSpPr>
          <p:nvPr>
            <p:ph type="sldNum" sz="quarter" idx="11"/>
          </p:nvPr>
        </p:nvSpPr>
        <p:spPr/>
        <p:txBody>
          <a:bodyPr/>
          <a:lstStyle/>
          <a:p>
            <a:r>
              <a:rPr lang="en-IN" dirty="0"/>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41</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3"/>
          <a:stretch>
            <a:fillRect/>
          </a:stretch>
        </p:blipFill>
        <p:spPr>
          <a:xfrm>
            <a:off x="601658" y="419046"/>
            <a:ext cx="836949" cy="662244"/>
          </a:xfrm>
          <a:prstGeom prst="rect">
            <a:avLst/>
          </a:prstGeom>
        </p:spPr>
      </p:pic>
      <p:sp>
        <p:nvSpPr>
          <p:cNvPr id="6" name="Frame 5">
            <a:extLst>
              <a:ext uri="{FF2B5EF4-FFF2-40B4-BE49-F238E27FC236}">
                <a16:creationId xmlns:a16="http://schemas.microsoft.com/office/drawing/2014/main" id="{BEAB555F-1D09-180B-8AF4-28BA353CBD77}"/>
              </a:ext>
            </a:extLst>
          </p:cNvPr>
          <p:cNvSpPr/>
          <p:nvPr/>
        </p:nvSpPr>
        <p:spPr>
          <a:xfrm>
            <a:off x="8614611" y="115386"/>
            <a:ext cx="5414131" cy="1118536"/>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60000"/>
                    <a:lumOff val="40000"/>
                  </a:schemeClr>
                </a:solidFill>
                <a:latin typeface="Gelasio"/>
                <a:ea typeface="Gelasio"/>
              </a:rPr>
              <a:t>SALES REPRESENTATIVE ANALYSIS</a:t>
            </a:r>
          </a:p>
          <a:p>
            <a:pPr algn="ctr"/>
            <a:r>
              <a:rPr lang="en-IN" sz="2000" b="1" dirty="0">
                <a:solidFill>
                  <a:schemeClr val="accent2">
                    <a:lumMod val="60000"/>
                    <a:lumOff val="40000"/>
                  </a:schemeClr>
                </a:solidFill>
                <a:latin typeface="Gelasio"/>
                <a:ea typeface="Gelasio"/>
              </a:rPr>
              <a:t>(Page 1 of 2)</a:t>
            </a:r>
          </a:p>
        </p:txBody>
      </p:sp>
      <p:pic>
        <p:nvPicPr>
          <p:cNvPr id="10" name="Picture 9">
            <a:extLst>
              <a:ext uri="{FF2B5EF4-FFF2-40B4-BE49-F238E27FC236}">
                <a16:creationId xmlns:a16="http://schemas.microsoft.com/office/drawing/2014/main" id="{D05A3C34-C385-BF11-8EEF-17F24AE97794}"/>
              </a:ext>
            </a:extLst>
          </p:cNvPr>
          <p:cNvPicPr>
            <a:picLocks noChangeAspect="1"/>
          </p:cNvPicPr>
          <p:nvPr/>
        </p:nvPicPr>
        <p:blipFill>
          <a:blip r:embed="rId4"/>
          <a:stretch>
            <a:fillRect/>
          </a:stretch>
        </p:blipFill>
        <p:spPr>
          <a:xfrm>
            <a:off x="424345" y="1233922"/>
            <a:ext cx="3846388" cy="6792672"/>
          </a:xfrm>
          <a:prstGeom prst="rect">
            <a:avLst/>
          </a:prstGeom>
        </p:spPr>
      </p:pic>
      <p:pic>
        <p:nvPicPr>
          <p:cNvPr id="13" name="Picture 12">
            <a:extLst>
              <a:ext uri="{FF2B5EF4-FFF2-40B4-BE49-F238E27FC236}">
                <a16:creationId xmlns:a16="http://schemas.microsoft.com/office/drawing/2014/main" id="{B0199644-0E4A-4C26-665C-E14FE1A0F010}"/>
              </a:ext>
            </a:extLst>
          </p:cNvPr>
          <p:cNvPicPr>
            <a:picLocks noChangeAspect="1"/>
          </p:cNvPicPr>
          <p:nvPr/>
        </p:nvPicPr>
        <p:blipFill>
          <a:blip r:embed="rId5"/>
          <a:stretch>
            <a:fillRect/>
          </a:stretch>
        </p:blipFill>
        <p:spPr>
          <a:xfrm>
            <a:off x="8815385" y="1258140"/>
            <a:ext cx="5213357" cy="3638867"/>
          </a:xfrm>
          <a:prstGeom prst="rect">
            <a:avLst/>
          </a:prstGeom>
        </p:spPr>
      </p:pic>
      <p:pic>
        <p:nvPicPr>
          <p:cNvPr id="15" name="Picture 14">
            <a:extLst>
              <a:ext uri="{FF2B5EF4-FFF2-40B4-BE49-F238E27FC236}">
                <a16:creationId xmlns:a16="http://schemas.microsoft.com/office/drawing/2014/main" id="{7F03A011-487C-4285-BC3F-F83F6DDC1607}"/>
              </a:ext>
            </a:extLst>
          </p:cNvPr>
          <p:cNvPicPr>
            <a:picLocks noChangeAspect="1"/>
          </p:cNvPicPr>
          <p:nvPr/>
        </p:nvPicPr>
        <p:blipFill>
          <a:blip r:embed="rId6"/>
          <a:stretch>
            <a:fillRect/>
          </a:stretch>
        </p:blipFill>
        <p:spPr>
          <a:xfrm>
            <a:off x="4290895" y="1233922"/>
            <a:ext cx="4504328" cy="3638867"/>
          </a:xfrm>
          <a:prstGeom prst="rect">
            <a:avLst/>
          </a:prstGeom>
        </p:spPr>
      </p:pic>
      <p:sp>
        <p:nvSpPr>
          <p:cNvPr id="16" name="Rectangle 15">
            <a:extLst>
              <a:ext uri="{FF2B5EF4-FFF2-40B4-BE49-F238E27FC236}">
                <a16:creationId xmlns:a16="http://schemas.microsoft.com/office/drawing/2014/main" id="{6F136F71-A3E1-2E92-B358-84A2F31A89F2}"/>
              </a:ext>
            </a:extLst>
          </p:cNvPr>
          <p:cNvSpPr/>
          <p:nvPr/>
        </p:nvSpPr>
        <p:spPr>
          <a:xfrm>
            <a:off x="4316060" y="4921224"/>
            <a:ext cx="9712682" cy="310536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effectLst/>
                <a:latin typeface="Century Gothic" panose="020B0502020202020204" pitchFamily="34" charset="0"/>
                <a:ea typeface="Calibri" panose="020F0502020204030204" pitchFamily="34" charset="0"/>
              </a:rPr>
              <a:t>Sales Employee (SE) performance by region:-</a:t>
            </a:r>
          </a:p>
          <a:p>
            <a:pPr algn="just"/>
            <a:endParaRPr lang="en-IN" sz="1200" b="1" dirty="0">
              <a:solidFill>
                <a:schemeClr val="tx1"/>
              </a:solidFill>
              <a:effectLst/>
              <a:latin typeface="Century Gothic" panose="020B0502020202020204" pitchFamily="34" charset="0"/>
              <a:ea typeface="Calibri" panose="020F0502020204030204" pitchFamily="34" charset="0"/>
            </a:endParaRPr>
          </a:p>
          <a:p>
            <a:pPr algn="just"/>
            <a:r>
              <a:rPr lang="en-IN" sz="1200" b="1" dirty="0">
                <a:solidFill>
                  <a:schemeClr val="tx1"/>
                </a:solidFill>
                <a:effectLst/>
                <a:latin typeface="Century Gothic" panose="020B0502020202020204" pitchFamily="34" charset="0"/>
                <a:ea typeface="Calibri" panose="020F0502020204030204" pitchFamily="34" charset="0"/>
              </a:rPr>
              <a:t>Bar chart (for Sales by each SE region wise)</a:t>
            </a:r>
          </a:p>
          <a:p>
            <a:pPr algn="just"/>
            <a:r>
              <a:rPr lang="en-IN" sz="1200" b="1" dirty="0">
                <a:solidFill>
                  <a:schemeClr val="tx1"/>
                </a:solidFill>
                <a:latin typeface="Century Gothic" panose="020B0502020202020204" pitchFamily="34" charset="0"/>
                <a:ea typeface="Calibri" panose="020F0502020204030204" pitchFamily="34" charset="0"/>
              </a:rPr>
              <a:t>Scatter plot: Positive correlation between Total Sales and total Count of SE Number</a:t>
            </a:r>
          </a:p>
          <a:p>
            <a:pPr algn="just"/>
            <a:r>
              <a:rPr lang="en-IN" sz="1200" b="1" dirty="0">
                <a:solidFill>
                  <a:schemeClr val="tx1"/>
                </a:solidFill>
                <a:latin typeface="Century Gothic" panose="020B0502020202020204" pitchFamily="34" charset="0"/>
                <a:ea typeface="Calibri" panose="020F0502020204030204" pitchFamily="34" charset="0"/>
              </a:rPr>
              <a:t>Pie Chart: Percentage of sales contribution</a:t>
            </a:r>
          </a:p>
          <a:p>
            <a:pPr algn="just"/>
            <a:endParaRPr lang="en-IN" sz="12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It shows both values &amp; percentage of sales contribution &amp; distribution by each sales employee region-wise for performance measurement</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﻿USA accounted for 34.34% of Total Sales.﻿﻿</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﻿At 30,40,029.52, USA had the highest Total Sales and was 6,584.21% higher than Hong Kong, which had the lowest Total Sales at 45,480.79.﻿﻿</a:t>
            </a:r>
          </a:p>
          <a:p>
            <a:pPr marL="285750" indent="-285750" algn="just">
              <a:buFont typeface="Arial" panose="020B0604020202020204" pitchFamily="34" charset="0"/>
              <a:buChar char="•"/>
            </a:pPr>
            <a:r>
              <a:rPr lang="en-IN" sz="1200" b="1" i="1" dirty="0">
                <a:solidFill>
                  <a:schemeClr val="tx1"/>
                </a:solidFill>
                <a:latin typeface="Century Gothic" panose="020B0502020202020204" pitchFamily="34" charset="0"/>
              </a:rPr>
              <a:t>﻿﻿﻿﻿Total Sales and Count of SE number diverged the most when the country was USA, when </a:t>
            </a:r>
            <a:r>
              <a:rPr lang="en-IN" sz="1200" b="1" i="1" dirty="0" err="1">
                <a:solidFill>
                  <a:schemeClr val="tx1"/>
                </a:solidFill>
                <a:latin typeface="Century Gothic" panose="020B0502020202020204" pitchFamily="34" charset="0"/>
              </a:rPr>
              <a:t>Total_Sales</a:t>
            </a:r>
            <a:r>
              <a:rPr lang="en-IN" sz="1200" b="1" i="1" dirty="0">
                <a:solidFill>
                  <a:schemeClr val="tx1"/>
                </a:solidFill>
                <a:latin typeface="Century Gothic" panose="020B0502020202020204" pitchFamily="34" charset="0"/>
              </a:rPr>
              <a:t> were 30,40,023.52 higher than Count of SE number.﻿</a:t>
            </a:r>
          </a:p>
        </p:txBody>
      </p:sp>
      <p:pic>
        <p:nvPicPr>
          <p:cNvPr id="18" name="Picture 17">
            <a:extLst>
              <a:ext uri="{FF2B5EF4-FFF2-40B4-BE49-F238E27FC236}">
                <a16:creationId xmlns:a16="http://schemas.microsoft.com/office/drawing/2014/main" id="{880654DB-BF9A-9BD4-B1AB-11230CD9B9EF}"/>
              </a:ext>
            </a:extLst>
          </p:cNvPr>
          <p:cNvPicPr>
            <a:picLocks noChangeAspect="1"/>
          </p:cNvPicPr>
          <p:nvPr/>
        </p:nvPicPr>
        <p:blipFill>
          <a:blip r:embed="rId7"/>
          <a:stretch>
            <a:fillRect/>
          </a:stretch>
        </p:blipFill>
        <p:spPr>
          <a:xfrm>
            <a:off x="8766052" y="290119"/>
            <a:ext cx="812698" cy="812698"/>
          </a:xfrm>
          <a:prstGeom prst="rect">
            <a:avLst/>
          </a:prstGeom>
        </p:spPr>
      </p:pic>
    </p:spTree>
    <p:extLst>
      <p:ext uri="{BB962C8B-B14F-4D97-AF65-F5344CB8AC3E}">
        <p14:creationId xmlns:p14="http://schemas.microsoft.com/office/powerpoint/2010/main" val="2117963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407672"/>
          </a:xfrm>
          <a:prstGeom prst="rect">
            <a:avLst/>
          </a:prstGeom>
          <a:solidFill>
            <a:srgbClr val="464342"/>
          </a:solidFill>
          <a:ln/>
        </p:spPr>
        <p:txBody>
          <a:bodyPr/>
          <a:lstStyle/>
          <a:p>
            <a:endParaRPr lang="en-IN" dirty="0">
              <a:solidFill>
                <a:schemeClr val="accent2">
                  <a:lumMod val="75000"/>
                </a:schemeClr>
              </a:solidFill>
            </a:endParaRPr>
          </a:p>
        </p:txBody>
      </p:sp>
      <p:sp>
        <p:nvSpPr>
          <p:cNvPr id="4" name="Slide Number Placeholder 3">
            <a:extLst>
              <a:ext uri="{FF2B5EF4-FFF2-40B4-BE49-F238E27FC236}">
                <a16:creationId xmlns:a16="http://schemas.microsoft.com/office/drawing/2014/main" id="{70C11E5C-039A-4CCB-7D9F-0F5FAA7CCC71}"/>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42</a:t>
            </a:fld>
            <a:endParaRPr lang="en-IN"/>
          </a:p>
        </p:txBody>
      </p:sp>
      <p:sp>
        <p:nvSpPr>
          <p:cNvPr id="17" name="Arrow: Right 16">
            <a:extLst>
              <a:ext uri="{FF2B5EF4-FFF2-40B4-BE49-F238E27FC236}">
                <a16:creationId xmlns:a16="http://schemas.microsoft.com/office/drawing/2014/main" id="{21076AF2-E824-B650-4835-05A38B01FB05}"/>
              </a:ext>
            </a:extLst>
          </p:cNvPr>
          <p:cNvSpPr/>
          <p:nvPr/>
        </p:nvSpPr>
        <p:spPr>
          <a:xfrm>
            <a:off x="424345" y="0"/>
            <a:ext cx="6277395" cy="1392936"/>
          </a:xfrm>
          <a:prstGeom prst="rightArrow">
            <a:avLst/>
          </a:prstGeom>
          <a:solidFill>
            <a:srgbClr val="D9BDAE"/>
          </a:solidFill>
          <a:scene3d>
            <a:camera prst="orthographicFront"/>
            <a:lightRig rig="threePt" dir="t"/>
          </a:scene3d>
          <a:sp3d>
            <a:bevelT w="114300" prst="artDeco"/>
            <a:bevelB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a typeface="Arial Unicode MS" panose="020B0604020202020204" pitchFamily="34" charset="-128"/>
                <a:cs typeface="Arial Unicode MS" panose="020B0604020202020204" pitchFamily="34" charset="-128"/>
              </a:rPr>
              <a:t>          VISUALIZATIONS WITH INSIGHTS</a:t>
            </a:r>
          </a:p>
        </p:txBody>
      </p:sp>
      <p:pic>
        <p:nvPicPr>
          <p:cNvPr id="7" name="Picture 6">
            <a:extLst>
              <a:ext uri="{FF2B5EF4-FFF2-40B4-BE49-F238E27FC236}">
                <a16:creationId xmlns:a16="http://schemas.microsoft.com/office/drawing/2014/main" id="{7ED8C977-73B4-155A-BDDC-E207CA6681D4}"/>
              </a:ext>
            </a:extLst>
          </p:cNvPr>
          <p:cNvPicPr>
            <a:picLocks noChangeAspect="1"/>
          </p:cNvPicPr>
          <p:nvPr/>
        </p:nvPicPr>
        <p:blipFill>
          <a:blip r:embed="rId3"/>
          <a:stretch>
            <a:fillRect/>
          </a:stretch>
        </p:blipFill>
        <p:spPr>
          <a:xfrm>
            <a:off x="601658" y="419046"/>
            <a:ext cx="836949" cy="662244"/>
          </a:xfrm>
          <a:prstGeom prst="rect">
            <a:avLst/>
          </a:prstGeom>
        </p:spPr>
      </p:pic>
      <p:sp>
        <p:nvSpPr>
          <p:cNvPr id="6" name="Frame 5">
            <a:extLst>
              <a:ext uri="{FF2B5EF4-FFF2-40B4-BE49-F238E27FC236}">
                <a16:creationId xmlns:a16="http://schemas.microsoft.com/office/drawing/2014/main" id="{BEAB555F-1D09-180B-8AF4-28BA353CBD77}"/>
              </a:ext>
            </a:extLst>
          </p:cNvPr>
          <p:cNvSpPr/>
          <p:nvPr/>
        </p:nvSpPr>
        <p:spPr>
          <a:xfrm>
            <a:off x="8449519" y="115386"/>
            <a:ext cx="5579223" cy="1118536"/>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2">
                    <a:lumMod val="60000"/>
                    <a:lumOff val="40000"/>
                  </a:schemeClr>
                </a:solidFill>
                <a:latin typeface="Gelasio"/>
                <a:ea typeface="Gelasio"/>
              </a:rPr>
              <a:t>SALES REPRESENTATIVE ANALYSIS</a:t>
            </a:r>
          </a:p>
          <a:p>
            <a:pPr algn="ctr"/>
            <a:r>
              <a:rPr lang="en-IN" sz="2000" b="1" dirty="0">
                <a:solidFill>
                  <a:schemeClr val="accent2">
                    <a:lumMod val="60000"/>
                    <a:lumOff val="40000"/>
                  </a:schemeClr>
                </a:solidFill>
                <a:latin typeface="Gelasio"/>
                <a:ea typeface="Gelasio"/>
              </a:rPr>
              <a:t>(Page 2 of 2)</a:t>
            </a:r>
          </a:p>
        </p:txBody>
      </p:sp>
      <p:sp>
        <p:nvSpPr>
          <p:cNvPr id="16" name="Rectangle 15">
            <a:extLst>
              <a:ext uri="{FF2B5EF4-FFF2-40B4-BE49-F238E27FC236}">
                <a16:creationId xmlns:a16="http://schemas.microsoft.com/office/drawing/2014/main" id="{6F136F71-A3E1-2E92-B358-84A2F31A89F2}"/>
              </a:ext>
            </a:extLst>
          </p:cNvPr>
          <p:cNvSpPr/>
          <p:nvPr/>
        </p:nvSpPr>
        <p:spPr>
          <a:xfrm>
            <a:off x="9145234" y="1425897"/>
            <a:ext cx="4061480" cy="550020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1400" b="1" dirty="0">
              <a:solidFill>
                <a:schemeClr val="tx1"/>
              </a:solidFill>
              <a:effectLst/>
              <a:latin typeface="Century Gothic" panose="020B0502020202020204" pitchFamily="34" charset="0"/>
              <a:ea typeface="Calibri" panose="020F0502020204030204" pitchFamily="34" charset="0"/>
            </a:endParaRPr>
          </a:p>
          <a:p>
            <a:pPr algn="just"/>
            <a:r>
              <a:rPr lang="en-IN" sz="1400" b="1" dirty="0">
                <a:solidFill>
                  <a:schemeClr val="tx1"/>
                </a:solidFill>
                <a:effectLst/>
                <a:latin typeface="Century Gothic" panose="020B0502020202020204" pitchFamily="34" charset="0"/>
                <a:ea typeface="Calibri" panose="020F0502020204030204" pitchFamily="34" charset="0"/>
              </a:rPr>
              <a:t>Line &amp; clustered column chart:</a:t>
            </a:r>
          </a:p>
          <a:p>
            <a:pPr algn="just"/>
            <a:r>
              <a:rPr lang="en-IN" sz="1400" b="1" dirty="0">
                <a:solidFill>
                  <a:schemeClr val="tx1"/>
                </a:solidFill>
                <a:effectLst/>
                <a:latin typeface="Century Gothic" panose="020B0502020202020204" pitchFamily="34" charset="0"/>
                <a:ea typeface="Calibri" panose="020F0502020204030204" pitchFamily="34" charset="0"/>
              </a:rPr>
              <a:t>Sales Employee (SE) performance fo</a:t>
            </a:r>
            <a:r>
              <a:rPr lang="en-IN" sz="1400" b="1" dirty="0">
                <a:solidFill>
                  <a:schemeClr val="tx1"/>
                </a:solidFill>
                <a:latin typeface="Century Gothic" panose="020B0502020202020204" pitchFamily="34" charset="0"/>
                <a:ea typeface="Calibri" panose="020F0502020204030204" pitchFamily="34" charset="0"/>
              </a:rPr>
              <a:t>r Sales variation by reg</a:t>
            </a:r>
            <a:r>
              <a:rPr lang="en-IN" sz="1400" b="1" dirty="0">
                <a:solidFill>
                  <a:schemeClr val="tx1"/>
                </a:solidFill>
                <a:effectLst/>
                <a:latin typeface="Century Gothic" panose="020B0502020202020204" pitchFamily="34" charset="0"/>
                <a:ea typeface="Calibri" panose="020F0502020204030204" pitchFamily="34" charset="0"/>
              </a:rPr>
              <a:t>ion:</a:t>
            </a:r>
            <a:endParaRPr lang="en-IN" sz="1400" b="1" dirty="0">
              <a:solidFill>
                <a:schemeClr val="tx1"/>
              </a:solidFill>
              <a:latin typeface="Century Gothic" panose="020B0502020202020204" pitchFamily="34" charset="0"/>
              <a:ea typeface="Calibri" panose="020F0502020204030204" pitchFamily="34" charset="0"/>
            </a:endParaRPr>
          </a:p>
          <a:p>
            <a:pPr algn="just"/>
            <a:endParaRPr lang="en-IN" sz="1400" b="1" i="1" dirty="0">
              <a:solidFill>
                <a:schemeClr val="tx1"/>
              </a:solidFill>
              <a:latin typeface="Century Gothic" panose="020B0502020202020204" pitchFamily="34" charset="0"/>
            </a:endParaRP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It shows SE responsible for Sales over Customers, Numbers (Count) of Orders &amp; Quantity</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Displaying sales data by SE to identify top-performing representatives and areas for improvement</a:t>
            </a:r>
          </a:p>
          <a:p>
            <a:pPr marL="285750" indent="-285750" algn="just">
              <a:buFont typeface="Arial" panose="020B0604020202020204" pitchFamily="34" charset="0"/>
              <a:buChar char="•"/>
            </a:pPr>
            <a:r>
              <a:rPr lang="en-IN" sz="1400" b="1" i="1" dirty="0">
                <a:solidFill>
                  <a:schemeClr val="tx1"/>
                </a:solidFill>
                <a:latin typeface="Century Gothic" panose="020B0502020202020204" pitchFamily="34" charset="0"/>
              </a:rPr>
              <a:t>If a specific sales representative is consistently performing well, the company can provide additional training or incentives to motivate other representatives to perform at a similar level</a:t>
            </a:r>
          </a:p>
          <a:p>
            <a:pPr marL="285750" indent="-285750" algn="just">
              <a:buFont typeface="Arial" panose="020B0604020202020204" pitchFamily="34" charset="0"/>
              <a:buChar char="•"/>
            </a:pPr>
            <a:endParaRPr lang="en-IN" sz="1400" b="1" i="1" dirty="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8EC2777F-5AA1-7F27-7B1F-5A3D99A8E0E7}"/>
              </a:ext>
            </a:extLst>
          </p:cNvPr>
          <p:cNvPicPr>
            <a:picLocks noChangeAspect="1"/>
          </p:cNvPicPr>
          <p:nvPr/>
        </p:nvPicPr>
        <p:blipFill>
          <a:blip r:embed="rId4"/>
          <a:stretch>
            <a:fillRect/>
          </a:stretch>
        </p:blipFill>
        <p:spPr>
          <a:xfrm>
            <a:off x="407394" y="1425897"/>
            <a:ext cx="8473478" cy="5500204"/>
          </a:xfrm>
          <a:prstGeom prst="rect">
            <a:avLst/>
          </a:prstGeom>
        </p:spPr>
      </p:pic>
      <p:pic>
        <p:nvPicPr>
          <p:cNvPr id="8" name="Picture 7">
            <a:extLst>
              <a:ext uri="{FF2B5EF4-FFF2-40B4-BE49-F238E27FC236}">
                <a16:creationId xmlns:a16="http://schemas.microsoft.com/office/drawing/2014/main" id="{CED74BE2-2BF4-1B36-15E2-F6350DF91C72}"/>
              </a:ext>
            </a:extLst>
          </p:cNvPr>
          <p:cNvPicPr>
            <a:picLocks noChangeAspect="1"/>
          </p:cNvPicPr>
          <p:nvPr/>
        </p:nvPicPr>
        <p:blipFill>
          <a:blip r:embed="rId5"/>
          <a:stretch>
            <a:fillRect/>
          </a:stretch>
        </p:blipFill>
        <p:spPr>
          <a:xfrm>
            <a:off x="8603439" y="258252"/>
            <a:ext cx="812698" cy="812698"/>
          </a:xfrm>
          <a:prstGeom prst="rect">
            <a:avLst/>
          </a:prstGeom>
        </p:spPr>
      </p:pic>
    </p:spTree>
    <p:extLst>
      <p:ext uri="{BB962C8B-B14F-4D97-AF65-F5344CB8AC3E}">
        <p14:creationId xmlns:p14="http://schemas.microsoft.com/office/powerpoint/2010/main" val="292087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1888958" y="882252"/>
            <a:ext cx="10703449" cy="1447405"/>
          </a:xfrm>
          <a:prstGeom prst="rect">
            <a:avLst/>
          </a:prstGeom>
          <a:noFill/>
          <a:ln/>
        </p:spPr>
        <p:txBody>
          <a:bodyPr wrap="none" rtlCol="0" anchor="ctr"/>
          <a:lstStyle/>
          <a:p>
            <a:pPr marL="0" indent="0" algn="just">
              <a:lnSpc>
                <a:spcPts val="5468"/>
              </a:lnSpc>
              <a:buNone/>
            </a:pPr>
            <a:r>
              <a:rPr lang="en-US" sz="4374" dirty="0">
                <a:solidFill>
                  <a:srgbClr val="EBCCBB"/>
                </a:solidFill>
                <a:latin typeface="Gelasio" pitchFamily="34" charset="0"/>
                <a:ea typeface="Gelasio" pitchFamily="34" charset="-122"/>
                <a:cs typeface="Gelasio" pitchFamily="34" charset="-120"/>
              </a:rPr>
              <a:t>Other Business Performance Metrics Shown in </a:t>
            </a:r>
          </a:p>
          <a:p>
            <a:pPr marL="0" indent="0" algn="just">
              <a:lnSpc>
                <a:spcPts val="5468"/>
              </a:lnSpc>
              <a:buNone/>
            </a:pPr>
            <a:r>
              <a:rPr lang="en-US" sz="4374" dirty="0">
                <a:solidFill>
                  <a:srgbClr val="EBCCBB"/>
                </a:solidFill>
                <a:latin typeface="Gelasio" pitchFamily="34" charset="0"/>
                <a:ea typeface="Gelasio" pitchFamily="34" charset="-122"/>
                <a:cs typeface="Gelasio" pitchFamily="34" charset="-120"/>
              </a:rPr>
              <a:t>different analysis in previous slides</a:t>
            </a:r>
            <a:endParaRPr lang="en-US" sz="4374" dirty="0"/>
          </a:p>
        </p:txBody>
      </p:sp>
      <p:sp>
        <p:nvSpPr>
          <p:cNvPr id="5" name="Shape 3"/>
          <p:cNvSpPr/>
          <p:nvPr/>
        </p:nvSpPr>
        <p:spPr>
          <a:xfrm>
            <a:off x="2037993" y="2493169"/>
            <a:ext cx="5166122" cy="2079903"/>
          </a:xfrm>
          <a:prstGeom prst="roundRect">
            <a:avLst>
              <a:gd name="adj" fmla="val 6410"/>
            </a:avLst>
          </a:prstGeom>
          <a:solidFill>
            <a:srgbClr val="393636"/>
          </a:solidFill>
          <a:ln/>
        </p:spPr>
        <p:txBody>
          <a:bodyPr/>
          <a:lstStyle/>
          <a:p>
            <a:endParaRPr lang="en-IN"/>
          </a:p>
        </p:txBody>
      </p:sp>
      <p:sp>
        <p:nvSpPr>
          <p:cNvPr id="6" name="Text 4"/>
          <p:cNvSpPr/>
          <p:nvPr/>
        </p:nvSpPr>
        <p:spPr>
          <a:xfrm>
            <a:off x="2260163" y="2715339"/>
            <a:ext cx="2221944"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Sales Over Time</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Tracking how overall retail sales perform over time and identify key growth opportunities for product lines and regions.</a:t>
            </a:r>
            <a:endParaRPr lang="en-US" dirty="0"/>
          </a:p>
        </p:txBody>
      </p:sp>
      <p:sp>
        <p:nvSpPr>
          <p:cNvPr id="8" name="Shape 6"/>
          <p:cNvSpPr/>
          <p:nvPr/>
        </p:nvSpPr>
        <p:spPr>
          <a:xfrm>
            <a:off x="7426285" y="2493169"/>
            <a:ext cx="5166122" cy="2079903"/>
          </a:xfrm>
          <a:prstGeom prst="roundRect">
            <a:avLst>
              <a:gd name="adj" fmla="val 6410"/>
            </a:avLst>
          </a:prstGeom>
          <a:solidFill>
            <a:srgbClr val="393636"/>
          </a:solidFill>
          <a:ln/>
        </p:spPr>
        <p:txBody>
          <a:bodyPr/>
          <a:lstStyle/>
          <a:p>
            <a:endParaRPr lang="en-IN"/>
          </a:p>
        </p:txBody>
      </p:sp>
      <p:sp>
        <p:nvSpPr>
          <p:cNvPr id="9" name="Text 7"/>
          <p:cNvSpPr/>
          <p:nvPr/>
        </p:nvSpPr>
        <p:spPr>
          <a:xfrm>
            <a:off x="7648456" y="2715339"/>
            <a:ext cx="323850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Store Performance Metrics</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Monitoring different stores' overall performance and identify any patterns or opportunities for growth.</a:t>
            </a:r>
            <a:endParaRPr lang="en-US" dirty="0"/>
          </a:p>
        </p:txBody>
      </p:sp>
      <p:sp>
        <p:nvSpPr>
          <p:cNvPr id="11" name="Shape 9"/>
          <p:cNvSpPr/>
          <p:nvPr/>
        </p:nvSpPr>
        <p:spPr>
          <a:xfrm>
            <a:off x="2037993" y="4795242"/>
            <a:ext cx="5166122" cy="2079903"/>
          </a:xfrm>
          <a:prstGeom prst="roundRect">
            <a:avLst>
              <a:gd name="adj" fmla="val 6410"/>
            </a:avLst>
          </a:prstGeom>
          <a:solidFill>
            <a:srgbClr val="393636"/>
          </a:solidFill>
          <a:ln/>
        </p:spPr>
        <p:txBody>
          <a:bodyPr/>
          <a:lstStyle/>
          <a:p>
            <a:endParaRPr lang="en-IN"/>
          </a:p>
        </p:txBody>
      </p:sp>
      <p:sp>
        <p:nvSpPr>
          <p:cNvPr id="12" name="Text 10"/>
          <p:cNvSpPr/>
          <p:nvPr/>
        </p:nvSpPr>
        <p:spPr>
          <a:xfrm>
            <a:off x="2260163" y="5017413"/>
            <a:ext cx="329184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Revenue Metrics by Region</a:t>
            </a:r>
            <a:endParaRPr lang="en-US" sz="2187" dirty="0"/>
          </a:p>
        </p:txBody>
      </p:sp>
      <p:sp>
        <p:nvSpPr>
          <p:cNvPr id="13" name="Text 11"/>
          <p:cNvSpPr/>
          <p:nvPr/>
        </p:nvSpPr>
        <p:spPr>
          <a:xfrm>
            <a:off x="2260163" y="5586770"/>
            <a:ext cx="4721781" cy="710803"/>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Tracking regional retail revenue metrics and identify key regional growth opportunities.</a:t>
            </a:r>
            <a:endParaRPr lang="en-US" dirty="0"/>
          </a:p>
        </p:txBody>
      </p:sp>
      <p:sp>
        <p:nvSpPr>
          <p:cNvPr id="14" name="Shape 12"/>
          <p:cNvSpPr/>
          <p:nvPr/>
        </p:nvSpPr>
        <p:spPr>
          <a:xfrm>
            <a:off x="7426285" y="4795242"/>
            <a:ext cx="5166122" cy="2079903"/>
          </a:xfrm>
          <a:prstGeom prst="roundRect">
            <a:avLst>
              <a:gd name="adj" fmla="val 6410"/>
            </a:avLst>
          </a:prstGeom>
          <a:solidFill>
            <a:srgbClr val="393636"/>
          </a:solidFill>
          <a:ln/>
        </p:spPr>
        <p:txBody>
          <a:bodyPr/>
          <a:lstStyle/>
          <a:p>
            <a:endParaRPr lang="en-IN"/>
          </a:p>
        </p:txBody>
      </p:sp>
      <p:sp>
        <p:nvSpPr>
          <p:cNvPr id="15" name="Text 13"/>
          <p:cNvSpPr/>
          <p:nvPr/>
        </p:nvSpPr>
        <p:spPr>
          <a:xfrm>
            <a:off x="7648456" y="5017413"/>
            <a:ext cx="223266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Marketing Metrics</a:t>
            </a:r>
            <a:endParaRPr lang="en-US" sz="2187" dirty="0"/>
          </a:p>
        </p:txBody>
      </p:sp>
      <p:sp>
        <p:nvSpPr>
          <p:cNvPr id="16" name="Text 14"/>
          <p:cNvSpPr/>
          <p:nvPr/>
        </p:nvSpPr>
        <p:spPr>
          <a:xfrm>
            <a:off x="7648456" y="5586770"/>
            <a:ext cx="4721781" cy="1066205"/>
          </a:xfrm>
          <a:prstGeom prst="rect">
            <a:avLst/>
          </a:prstGeom>
          <a:noFill/>
          <a:ln/>
        </p:spPr>
        <p:txBody>
          <a:bodyPr wrap="square" rtlCol="0" anchor="t"/>
          <a:lstStyle/>
          <a:p>
            <a:pPr marL="0" indent="0">
              <a:lnSpc>
                <a:spcPts val="2799"/>
              </a:lnSpc>
              <a:buNone/>
            </a:pPr>
            <a:r>
              <a:rPr lang="en-US" dirty="0">
                <a:solidFill>
                  <a:srgbClr val="C9C2C0"/>
                </a:solidFill>
                <a:latin typeface="Gelasio" pitchFamily="34" charset="0"/>
                <a:ea typeface="Gelasio" pitchFamily="34" charset="-122"/>
                <a:cs typeface="Gelasio" pitchFamily="34" charset="-120"/>
              </a:rPr>
              <a:t>Monitoring marketing metrics such as email open and click-through rates, social media engagement, and promotional conversion rates</a:t>
            </a:r>
            <a:r>
              <a:rPr lang="en-US" sz="1750" dirty="0">
                <a:solidFill>
                  <a:srgbClr val="C9C2C0"/>
                </a:solidFill>
                <a:latin typeface="Gelasio" pitchFamily="34" charset="0"/>
                <a:ea typeface="Gelasio" pitchFamily="34" charset="-122"/>
                <a:cs typeface="Gelasio" pitchFamily="34" charset="-120"/>
              </a:rPr>
              <a:t>.</a:t>
            </a:r>
            <a:endParaRPr lang="en-US" sz="1750" dirty="0"/>
          </a:p>
        </p:txBody>
      </p:sp>
      <p:sp>
        <p:nvSpPr>
          <p:cNvPr id="17" name="Slide Number Placeholder 16">
            <a:extLst>
              <a:ext uri="{FF2B5EF4-FFF2-40B4-BE49-F238E27FC236}">
                <a16:creationId xmlns:a16="http://schemas.microsoft.com/office/drawing/2014/main" id="{156C6514-3A50-04B6-A179-11919FFCADA5}"/>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43</a:t>
            </a:fld>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44</a:t>
            </a:r>
          </a:p>
        </p:txBody>
      </p:sp>
      <p:pic>
        <p:nvPicPr>
          <p:cNvPr id="13" name="Picture 12">
            <a:extLst>
              <a:ext uri="{FF2B5EF4-FFF2-40B4-BE49-F238E27FC236}">
                <a16:creationId xmlns:a16="http://schemas.microsoft.com/office/drawing/2014/main" id="{DFDFBA12-9EF2-F893-5154-4AB5612B8451}"/>
              </a:ext>
            </a:extLst>
          </p:cNvPr>
          <p:cNvPicPr>
            <a:picLocks noChangeAspect="1"/>
          </p:cNvPicPr>
          <p:nvPr/>
        </p:nvPicPr>
        <p:blipFill>
          <a:blip r:embed="rId4"/>
          <a:stretch>
            <a:fillRect/>
          </a:stretch>
        </p:blipFill>
        <p:spPr>
          <a:xfrm>
            <a:off x="515960" y="870246"/>
            <a:ext cx="13745642" cy="6902154"/>
          </a:xfrm>
          <a:prstGeom prst="rect">
            <a:avLst/>
          </a:prstGeom>
        </p:spPr>
      </p:pic>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45</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0" name="Picture 9">
            <a:extLst>
              <a:ext uri="{FF2B5EF4-FFF2-40B4-BE49-F238E27FC236}">
                <a16:creationId xmlns:a16="http://schemas.microsoft.com/office/drawing/2014/main" id="{B5E31036-ED44-E003-665B-EEFF749A7CC3}"/>
              </a:ext>
            </a:extLst>
          </p:cNvPr>
          <p:cNvPicPr>
            <a:picLocks noChangeAspect="1"/>
          </p:cNvPicPr>
          <p:nvPr/>
        </p:nvPicPr>
        <p:blipFill>
          <a:blip r:embed="rId4"/>
          <a:stretch>
            <a:fillRect/>
          </a:stretch>
        </p:blipFill>
        <p:spPr>
          <a:xfrm>
            <a:off x="659481" y="852469"/>
            <a:ext cx="13458599" cy="6898160"/>
          </a:xfrm>
          <a:prstGeom prst="rect">
            <a:avLst/>
          </a:prstGeom>
        </p:spPr>
      </p:pic>
    </p:spTree>
    <p:extLst>
      <p:ext uri="{BB962C8B-B14F-4D97-AF65-F5344CB8AC3E}">
        <p14:creationId xmlns:p14="http://schemas.microsoft.com/office/powerpoint/2010/main" val="165570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a:xfrm>
            <a:off x="12573000" y="7836703"/>
            <a:ext cx="1294717" cy="338753"/>
          </a:xfrm>
        </p:spPr>
        <p:txBody>
          <a:bodyPr/>
          <a:lstStyle/>
          <a:p>
            <a:r>
              <a:rPr lang="en-IN" dirty="0"/>
              <a:t>46</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2" name="Picture 11">
            <a:extLst>
              <a:ext uri="{FF2B5EF4-FFF2-40B4-BE49-F238E27FC236}">
                <a16:creationId xmlns:a16="http://schemas.microsoft.com/office/drawing/2014/main" id="{461FC8CD-183B-3CBD-DC24-8EE9FF3492B0}"/>
              </a:ext>
            </a:extLst>
          </p:cNvPr>
          <p:cNvPicPr>
            <a:picLocks noChangeAspect="1"/>
          </p:cNvPicPr>
          <p:nvPr/>
        </p:nvPicPr>
        <p:blipFill>
          <a:blip r:embed="rId4"/>
          <a:stretch>
            <a:fillRect/>
          </a:stretch>
        </p:blipFill>
        <p:spPr>
          <a:xfrm>
            <a:off x="708295" y="887561"/>
            <a:ext cx="13360971" cy="6928382"/>
          </a:xfrm>
          <a:prstGeom prst="rect">
            <a:avLst/>
          </a:prstGeom>
        </p:spPr>
      </p:pic>
    </p:spTree>
    <p:extLst>
      <p:ext uri="{BB962C8B-B14F-4D97-AF65-F5344CB8AC3E}">
        <p14:creationId xmlns:p14="http://schemas.microsoft.com/office/powerpoint/2010/main" val="3264976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a:xfrm>
            <a:off x="12928600" y="7756816"/>
            <a:ext cx="1440542" cy="438150"/>
          </a:xfrm>
        </p:spPr>
        <p:txBody>
          <a:bodyPr/>
          <a:lstStyle/>
          <a:p>
            <a:r>
              <a:rPr lang="en-IN" dirty="0"/>
              <a:t>47</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0" name="Picture 9">
            <a:extLst>
              <a:ext uri="{FF2B5EF4-FFF2-40B4-BE49-F238E27FC236}">
                <a16:creationId xmlns:a16="http://schemas.microsoft.com/office/drawing/2014/main" id="{7F2A018F-D299-B45C-6694-3EF357789964}"/>
              </a:ext>
            </a:extLst>
          </p:cNvPr>
          <p:cNvPicPr>
            <a:picLocks noChangeAspect="1"/>
          </p:cNvPicPr>
          <p:nvPr/>
        </p:nvPicPr>
        <p:blipFill>
          <a:blip r:embed="rId4"/>
          <a:stretch>
            <a:fillRect/>
          </a:stretch>
        </p:blipFill>
        <p:spPr>
          <a:xfrm>
            <a:off x="580228" y="858810"/>
            <a:ext cx="13527657" cy="6989790"/>
          </a:xfrm>
          <a:prstGeom prst="rect">
            <a:avLst/>
          </a:prstGeom>
        </p:spPr>
      </p:pic>
    </p:spTree>
    <p:extLst>
      <p:ext uri="{BB962C8B-B14F-4D97-AF65-F5344CB8AC3E}">
        <p14:creationId xmlns:p14="http://schemas.microsoft.com/office/powerpoint/2010/main" val="928277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a:xfrm>
            <a:off x="11906699" y="7717304"/>
            <a:ext cx="2079625" cy="438150"/>
          </a:xfrm>
        </p:spPr>
        <p:txBody>
          <a:bodyPr/>
          <a:lstStyle/>
          <a:p>
            <a:r>
              <a:rPr lang="en-IN" dirty="0"/>
              <a:t>48</a:t>
            </a:r>
          </a:p>
        </p:txBody>
      </p:sp>
      <p:sp>
        <p:nvSpPr>
          <p:cNvPr id="14" name="Oval 13">
            <a:extLst>
              <a:ext uri="{FF2B5EF4-FFF2-40B4-BE49-F238E27FC236}">
                <a16:creationId xmlns:a16="http://schemas.microsoft.com/office/drawing/2014/main" id="{BF2E344A-5A2E-12D4-0C5D-0DB089E0B724}"/>
              </a:ext>
            </a:extLst>
          </p:cNvPr>
          <p:cNvSpPr/>
          <p:nvPr/>
        </p:nvSpPr>
        <p:spPr>
          <a:xfrm>
            <a:off x="4022268" y="110013"/>
            <a:ext cx="6585856" cy="694373"/>
          </a:xfrm>
          <a:prstGeom prst="ellipse">
            <a:avLst/>
          </a:prstGeom>
          <a:solidFill>
            <a:srgbClr val="C8EF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(POWER BI)</a:t>
            </a:r>
          </a:p>
        </p:txBody>
      </p:sp>
      <p:pic>
        <p:nvPicPr>
          <p:cNvPr id="12" name="Picture 11">
            <a:extLst>
              <a:ext uri="{FF2B5EF4-FFF2-40B4-BE49-F238E27FC236}">
                <a16:creationId xmlns:a16="http://schemas.microsoft.com/office/drawing/2014/main" id="{53DEEF64-0377-41EE-0ECD-6080C3FDDC09}"/>
              </a:ext>
            </a:extLst>
          </p:cNvPr>
          <p:cNvPicPr>
            <a:picLocks noChangeAspect="1"/>
          </p:cNvPicPr>
          <p:nvPr/>
        </p:nvPicPr>
        <p:blipFill>
          <a:blip r:embed="rId4"/>
          <a:stretch>
            <a:fillRect/>
          </a:stretch>
        </p:blipFill>
        <p:spPr>
          <a:xfrm>
            <a:off x="828028" y="821087"/>
            <a:ext cx="13121506" cy="6877222"/>
          </a:xfrm>
          <a:prstGeom prst="rect">
            <a:avLst/>
          </a:prstGeom>
        </p:spPr>
      </p:pic>
    </p:spTree>
    <p:extLst>
      <p:ext uri="{BB962C8B-B14F-4D97-AF65-F5344CB8AC3E}">
        <p14:creationId xmlns:p14="http://schemas.microsoft.com/office/powerpoint/2010/main" val="1382602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pic>
        <p:nvPicPr>
          <p:cNvPr id="18" name="Picture 17">
            <a:extLst>
              <a:ext uri="{FF2B5EF4-FFF2-40B4-BE49-F238E27FC236}">
                <a16:creationId xmlns:a16="http://schemas.microsoft.com/office/drawing/2014/main" id="{7976E493-851F-6D8D-B46B-2C47521857C1}"/>
              </a:ext>
            </a:extLst>
          </p:cNvPr>
          <p:cNvPicPr>
            <a:picLocks noChangeAspect="1"/>
          </p:cNvPicPr>
          <p:nvPr/>
        </p:nvPicPr>
        <p:blipFill>
          <a:blip r:embed="rId4"/>
          <a:stretch>
            <a:fillRect/>
          </a:stretch>
        </p:blipFill>
        <p:spPr>
          <a:xfrm>
            <a:off x="249523" y="1209387"/>
            <a:ext cx="7136594" cy="6747115"/>
          </a:xfrm>
          <a:prstGeom prst="rect">
            <a:avLst/>
          </a:prstGeom>
        </p:spPr>
      </p:pic>
      <p:pic>
        <p:nvPicPr>
          <p:cNvPr id="20" name="Picture 19">
            <a:extLst>
              <a:ext uri="{FF2B5EF4-FFF2-40B4-BE49-F238E27FC236}">
                <a16:creationId xmlns:a16="http://schemas.microsoft.com/office/drawing/2014/main" id="{8DA09FEF-B443-9382-ED38-906849C474A1}"/>
              </a:ext>
            </a:extLst>
          </p:cNvPr>
          <p:cNvPicPr>
            <a:picLocks noChangeAspect="1"/>
          </p:cNvPicPr>
          <p:nvPr/>
        </p:nvPicPr>
        <p:blipFill>
          <a:blip r:embed="rId5"/>
          <a:stretch>
            <a:fillRect/>
          </a:stretch>
        </p:blipFill>
        <p:spPr>
          <a:xfrm>
            <a:off x="7386120" y="1209388"/>
            <a:ext cx="6950042" cy="6747114"/>
          </a:xfrm>
          <a:prstGeom prst="rect">
            <a:avLst/>
          </a:prstGeom>
        </p:spPr>
      </p:pic>
      <p:sp>
        <p:nvSpPr>
          <p:cNvPr id="21" name="Rectangle: Beveled 20">
            <a:extLst>
              <a:ext uri="{FF2B5EF4-FFF2-40B4-BE49-F238E27FC236}">
                <a16:creationId xmlns:a16="http://schemas.microsoft.com/office/drawing/2014/main" id="{B2085EB1-AA3E-A0B2-ADA6-CACF95F7A266}"/>
              </a:ext>
            </a:extLst>
          </p:cNvPr>
          <p:cNvSpPr/>
          <p:nvPr/>
        </p:nvSpPr>
        <p:spPr>
          <a:xfrm>
            <a:off x="2080964" y="410596"/>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spTree>
    <p:extLst>
      <p:ext uri="{BB962C8B-B14F-4D97-AF65-F5344CB8AC3E}">
        <p14:creationId xmlns:p14="http://schemas.microsoft.com/office/powerpoint/2010/main" val="162185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2677872391"/>
              </p:ext>
            </p:extLst>
          </p:nvPr>
        </p:nvGraphicFramePr>
        <p:xfrm>
          <a:off x="865414" y="1000102"/>
          <a:ext cx="12899571" cy="7007860"/>
        </p:xfrm>
        <a:graphic>
          <a:graphicData uri="http://schemas.openxmlformats.org/drawingml/2006/table">
            <a:tbl>
              <a:tblPr firstRow="1" bandRow="1">
                <a:tableStyleId>{8A107856-5554-42FB-B03E-39F5DBC370BA}</a:tableStyleId>
              </a:tblPr>
              <a:tblGrid>
                <a:gridCol w="3695189">
                  <a:extLst>
                    <a:ext uri="{9D8B030D-6E8A-4147-A177-3AD203B41FA5}">
                      <a16:colId xmlns:a16="http://schemas.microsoft.com/office/drawing/2014/main" val="777561178"/>
                    </a:ext>
                  </a:extLst>
                </a:gridCol>
                <a:gridCol w="9204382">
                  <a:extLst>
                    <a:ext uri="{9D8B030D-6E8A-4147-A177-3AD203B41FA5}">
                      <a16:colId xmlns:a16="http://schemas.microsoft.com/office/drawing/2014/main" val="370588531"/>
                    </a:ext>
                  </a:extLst>
                </a:gridCol>
              </a:tblGrid>
              <a:tr h="0">
                <a:tc rowSpan="3">
                  <a:txBody>
                    <a:bodyPr/>
                    <a:lstStyle/>
                    <a:p>
                      <a:r>
                        <a:rPr lang="en-IN" sz="2400" dirty="0">
                          <a:solidFill>
                            <a:schemeClr val="tx1"/>
                          </a:solidFill>
                        </a:rPr>
                        <a:t>DEMOGRAPHIC ANALYSIS</a:t>
                      </a:r>
                    </a:p>
                  </a:txBody>
                  <a:tcPr>
                    <a:solidFill>
                      <a:srgbClr val="FFCCFF"/>
                    </a:solidFill>
                  </a:tcPr>
                </a:tc>
                <a:tc>
                  <a:txBody>
                    <a:bodyPr/>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IN" sz="2000" b="1" u="none" strike="noStrike" kern="1200" cap="none" spc="0" normalizeH="0" baseline="0" noProof="0" dirty="0">
                          <a:ln>
                            <a:noFill/>
                          </a:ln>
                          <a:solidFill>
                            <a:schemeClr val="tx1"/>
                          </a:solidFill>
                          <a:effectLst/>
                          <a:uLnTx/>
                          <a:uFillTx/>
                        </a:rPr>
                        <a:t>Understanding Customer Demographics:</a:t>
                      </a:r>
                    </a:p>
                    <a:p>
                      <a:pPr marL="0" marR="0" lvl="0" indent="0" algn="l" defTabSz="914400" rtl="0" eaLnBrk="1" fontAlgn="auto" latinLnBrk="0" hangingPunct="1">
                        <a:lnSpc>
                          <a:spcPts val="2734"/>
                        </a:lnSpc>
                        <a:spcBef>
                          <a:spcPts val="0"/>
                        </a:spcBef>
                        <a:spcAft>
                          <a:spcPts val="0"/>
                        </a:spcAft>
                        <a:buClrTx/>
                        <a:buSzTx/>
                        <a:buFontTx/>
                        <a:buNone/>
                        <a:tabLst/>
                        <a:defRPr/>
                      </a:pPr>
                      <a:r>
                        <a:rPr kumimoji="0" lang="en-IN" sz="1800" b="0" u="none" strike="noStrike" kern="1200" cap="none" spc="0" normalizeH="0" baseline="0" noProof="0" dirty="0">
                          <a:ln>
                            <a:noFill/>
                          </a:ln>
                          <a:solidFill>
                            <a:schemeClr val="tx1"/>
                          </a:solidFill>
                          <a:effectLst/>
                          <a:uLnTx/>
                          <a:uFillTx/>
                        </a:rPr>
                        <a:t>Understanding the distribution of customers across different demographics like age, gender, and location</a:t>
                      </a:r>
                    </a:p>
                  </a:txBody>
                  <a:tcPr/>
                </a:tc>
                <a:extLst>
                  <a:ext uri="{0D108BD9-81ED-4DB2-BD59-A6C34878D82A}">
                    <a16:rowId xmlns:a16="http://schemas.microsoft.com/office/drawing/2014/main" val="3210892585"/>
                  </a:ext>
                </a:extLst>
              </a:tr>
              <a:tr h="370840">
                <a:tc vMerge="1">
                  <a:txBody>
                    <a:bodyPr/>
                    <a:lstStyle/>
                    <a:p>
                      <a:endParaRPr lang="en-IN"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Targeted Marketing Campaigns: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mn-lt"/>
                          <a:ea typeface="+mn-ea"/>
                          <a:cs typeface="+mn-cs"/>
                        </a:rPr>
                        <a:t>Identification of target demographics for specific products or marketing campaigns</a:t>
                      </a:r>
                    </a:p>
                  </a:txBody>
                  <a:tcPr/>
                </a:tc>
                <a:extLst>
                  <a:ext uri="{0D108BD9-81ED-4DB2-BD59-A6C34878D82A}">
                    <a16:rowId xmlns:a16="http://schemas.microsoft.com/office/drawing/2014/main" val="2093234260"/>
                  </a:ext>
                </a:extLst>
              </a:tr>
              <a:tr h="370840">
                <a:tc vMerge="1">
                  <a:txBody>
                    <a:bodyPr/>
                    <a:lstStyle/>
                    <a:p>
                      <a:endParaRPr lang="en-IN" dirty="0">
                        <a:solidFill>
                          <a:schemeClr val="tx1"/>
                        </a:solidFill>
                      </a:endParaRPr>
                    </a:p>
                  </a:txBody>
                  <a:tcPr/>
                </a:tc>
                <a:tc>
                  <a:txBody>
                    <a:bodyPr/>
                    <a:lstStyle/>
                    <a:p>
                      <a:r>
                        <a:rPr lang="en-IN" sz="2000" b="1" dirty="0">
                          <a:solidFill>
                            <a:schemeClr val="tx1"/>
                          </a:solidFill>
                        </a:rPr>
                        <a:t>Evaluate Marketing Effectiveness:</a:t>
                      </a:r>
                    </a:p>
                    <a:p>
                      <a:r>
                        <a:rPr lang="en-IN" dirty="0">
                          <a:solidFill>
                            <a:schemeClr val="tx1"/>
                          </a:solidFill>
                        </a:rPr>
                        <a:t>Evaluating the effectiveness of marketing efforts in reaching and engaging different demographic groups</a:t>
                      </a:r>
                    </a:p>
                  </a:txBody>
                  <a:tcPr/>
                </a:tc>
                <a:extLst>
                  <a:ext uri="{0D108BD9-81ED-4DB2-BD59-A6C34878D82A}">
                    <a16:rowId xmlns:a16="http://schemas.microsoft.com/office/drawing/2014/main" val="72638009"/>
                  </a:ext>
                </a:extLst>
              </a:tr>
              <a:tr h="370840">
                <a:tc rowSpan="2">
                  <a:txBody>
                    <a:bodyPr/>
                    <a:lstStyle/>
                    <a:p>
                      <a:r>
                        <a:rPr lang="en-IN" sz="2400" b="1" dirty="0">
                          <a:solidFill>
                            <a:schemeClr val="tx1"/>
                          </a:solidFill>
                        </a:rPr>
                        <a:t>INVENTORY ANALYSIS</a:t>
                      </a:r>
                    </a:p>
                    <a:p>
                      <a:endParaRPr lang="en-IN" dirty="0">
                        <a:solidFill>
                          <a:schemeClr val="tx1"/>
                        </a:solidFill>
                      </a:endParaRPr>
                    </a:p>
                  </a:txBody>
                  <a:tcPr>
                    <a:solidFill>
                      <a:schemeClr val="bg1"/>
                    </a:solidFill>
                  </a:tcPr>
                </a:tc>
                <a:tc>
                  <a:txBody>
                    <a:bodyPr/>
                    <a:lstStyle/>
                    <a:p>
                      <a:r>
                        <a:rPr lang="en-IN" sz="2000" b="1" dirty="0">
                          <a:solidFill>
                            <a:schemeClr val="tx1"/>
                          </a:solidFill>
                        </a:rPr>
                        <a:t>Optimizing Inventory Levels:</a:t>
                      </a:r>
                    </a:p>
                    <a:p>
                      <a:r>
                        <a:rPr lang="en-IN" dirty="0">
                          <a:solidFill>
                            <a:schemeClr val="tx1"/>
                          </a:solidFill>
                        </a:rPr>
                        <a:t>Analyzation of product demand and sales patterns to optimize inventory levels</a:t>
                      </a:r>
                    </a:p>
                  </a:txBody>
                  <a:tcPr/>
                </a:tc>
                <a:extLst>
                  <a:ext uri="{0D108BD9-81ED-4DB2-BD59-A6C34878D82A}">
                    <a16:rowId xmlns:a16="http://schemas.microsoft.com/office/drawing/2014/main" val="2506885717"/>
                  </a:ext>
                </a:extLst>
              </a:tr>
              <a:tr h="370840">
                <a:tc vMerge="1">
                  <a:txBody>
                    <a:bodyPr/>
                    <a:lstStyle/>
                    <a:p>
                      <a:endParaRPr lang="en-IN" dirty="0">
                        <a:solidFill>
                          <a:schemeClr val="tx1"/>
                        </a:solidFill>
                      </a:endParaRPr>
                    </a:p>
                  </a:txBody>
                  <a:tcPr/>
                </a:tc>
                <a:tc>
                  <a:txBody>
                    <a:bodyPr/>
                    <a:lstStyle/>
                    <a:p>
                      <a:r>
                        <a:rPr lang="en-IN" sz="2000" b="1" dirty="0">
                          <a:solidFill>
                            <a:schemeClr val="tx1"/>
                          </a:solidFill>
                        </a:rPr>
                        <a:t>Identification Slow-Moving or Overstocked Products:</a:t>
                      </a:r>
                    </a:p>
                    <a:p>
                      <a:r>
                        <a:rPr lang="en-IN" dirty="0">
                          <a:solidFill>
                            <a:schemeClr val="tx1"/>
                          </a:solidFill>
                        </a:rPr>
                        <a:t>Take appropriate actions such as offering promotions or adjusting procurement for slow-moving or overstocked products</a:t>
                      </a:r>
                    </a:p>
                  </a:txBody>
                  <a:tcPr/>
                </a:tc>
                <a:extLst>
                  <a:ext uri="{0D108BD9-81ED-4DB2-BD59-A6C34878D82A}">
                    <a16:rowId xmlns:a16="http://schemas.microsoft.com/office/drawing/2014/main" val="43292441"/>
                  </a:ext>
                </a:extLst>
              </a:tr>
              <a:tr h="370840">
                <a:tc rowSpan="3">
                  <a:txBody>
                    <a:bodyPr/>
                    <a:lstStyle/>
                    <a:p>
                      <a:r>
                        <a:rPr lang="en-IN" sz="2400" b="1" dirty="0">
                          <a:solidFill>
                            <a:schemeClr val="tx1"/>
                          </a:solidFill>
                        </a:rPr>
                        <a:t>MARKETING ANALYSIS</a:t>
                      </a:r>
                    </a:p>
                  </a:txBody>
                  <a:tcPr/>
                </a:tc>
                <a:tc>
                  <a:txBody>
                    <a:bodyPr/>
                    <a:lstStyle/>
                    <a:p>
                      <a:r>
                        <a:rPr lang="en-IN" sz="2400" b="1" dirty="0">
                          <a:solidFill>
                            <a:schemeClr val="tx1"/>
                          </a:solidFill>
                        </a:rPr>
                        <a:t>Evaluating Campaigns:</a:t>
                      </a:r>
                    </a:p>
                    <a:p>
                      <a:r>
                        <a:rPr lang="en-IN" dirty="0">
                          <a:solidFill>
                            <a:schemeClr val="tx1"/>
                          </a:solidFill>
                        </a:rPr>
                        <a:t>Evaluating the effectiveness of marketing campaigns by analyzing sales uplift and customer response</a:t>
                      </a:r>
                    </a:p>
                  </a:txBody>
                  <a:tcPr/>
                </a:tc>
                <a:extLst>
                  <a:ext uri="{0D108BD9-81ED-4DB2-BD59-A6C34878D82A}">
                    <a16:rowId xmlns:a16="http://schemas.microsoft.com/office/drawing/2014/main" val="3387454935"/>
                  </a:ext>
                </a:extLst>
              </a:tr>
              <a:tr h="370840">
                <a:tc vMerge="1">
                  <a:txBody>
                    <a:bodyPr/>
                    <a:lstStyle/>
                    <a:p>
                      <a:endParaRPr lang="en-IN" dirty="0">
                        <a:solidFill>
                          <a:schemeClr val="tx1"/>
                        </a:solidFill>
                      </a:endParaRPr>
                    </a:p>
                  </a:txBody>
                  <a:tcPr/>
                </a:tc>
                <a:tc>
                  <a:txBody>
                    <a:bodyPr/>
                    <a:lstStyle/>
                    <a:p>
                      <a:r>
                        <a:rPr lang="en-IN" sz="2400" b="1" dirty="0">
                          <a:solidFill>
                            <a:schemeClr val="tx1"/>
                          </a:solidFill>
                        </a:rPr>
                        <a:t>Allocation of Resources:</a:t>
                      </a:r>
                    </a:p>
                    <a:p>
                      <a:r>
                        <a:rPr lang="en-IN" dirty="0">
                          <a:solidFill>
                            <a:schemeClr val="tx1"/>
                          </a:solidFill>
                        </a:rPr>
                        <a:t>Identification of the most successful marketing channels and allocate resources accordingly</a:t>
                      </a:r>
                    </a:p>
                  </a:txBody>
                  <a:tcPr/>
                </a:tc>
                <a:extLst>
                  <a:ext uri="{0D108BD9-81ED-4DB2-BD59-A6C34878D82A}">
                    <a16:rowId xmlns:a16="http://schemas.microsoft.com/office/drawing/2014/main" val="3429117818"/>
                  </a:ext>
                </a:extLst>
              </a:tr>
              <a:tr h="578648">
                <a:tc vMerge="1">
                  <a:txBody>
                    <a:bodyPr/>
                    <a:lstStyle/>
                    <a:p>
                      <a:endParaRPr lang="en-IN" dirty="0">
                        <a:solidFill>
                          <a:schemeClr val="tx1"/>
                        </a:solidFill>
                      </a:endParaRPr>
                    </a:p>
                  </a:txBody>
                  <a:tcPr/>
                </a:tc>
                <a:tc>
                  <a:txBody>
                    <a:bodyPr/>
                    <a:lstStyle/>
                    <a:p>
                      <a:r>
                        <a:rPr lang="en-IN" sz="2000" b="1" dirty="0">
                          <a:solidFill>
                            <a:schemeClr val="tx1"/>
                          </a:solidFill>
                        </a:rPr>
                        <a:t>Tailored Messages:</a:t>
                      </a:r>
                    </a:p>
                    <a:p>
                      <a:r>
                        <a:rPr lang="en-IN" dirty="0">
                          <a:solidFill>
                            <a:schemeClr val="tx1"/>
                          </a:solidFill>
                        </a:rPr>
                        <a:t>Using customer segmentation data to tailor marketing messages and offers to specific customer groups</a:t>
                      </a:r>
                    </a:p>
                  </a:txBody>
                  <a:tcPr/>
                </a:tc>
                <a:extLst>
                  <a:ext uri="{0D108BD9-81ED-4DB2-BD59-A6C34878D82A}">
                    <a16:rowId xmlns:a16="http://schemas.microsoft.com/office/drawing/2014/main" val="3132513665"/>
                  </a:ext>
                </a:extLst>
              </a:tr>
            </a:tbl>
          </a:graphicData>
        </a:graphic>
      </p:graphicFrame>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2845484" y="7668986"/>
            <a:ext cx="1238930" cy="438150"/>
          </a:xfrm>
        </p:spPr>
        <p:txBody>
          <a:bodyPr/>
          <a:lstStyle/>
          <a:p>
            <a:fld id="{34F71EB9-3608-4494-B621-A0DFEDBE680E}" type="slidenum">
              <a:rPr lang="en-IN" smtClean="0">
                <a:solidFill>
                  <a:srgbClr val="FFCCFF"/>
                </a:solidFill>
              </a:rPr>
              <a:t>5</a:t>
            </a:fld>
            <a:endParaRPr lang="en-IN" dirty="0">
              <a:solidFill>
                <a:srgbClr val="FFCCFF"/>
              </a:solidFill>
            </a:endParaRPr>
          </a:p>
        </p:txBody>
      </p:sp>
    </p:spTree>
    <p:extLst>
      <p:ext uri="{BB962C8B-B14F-4D97-AF65-F5344CB8AC3E}">
        <p14:creationId xmlns:p14="http://schemas.microsoft.com/office/powerpoint/2010/main" val="3243703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a:xfrm>
            <a:off x="11798300" y="7627938"/>
            <a:ext cx="1825625" cy="438150"/>
          </a:xfrm>
        </p:spPr>
        <p:txBody>
          <a:bodyPr/>
          <a:lstStyle/>
          <a:p>
            <a:r>
              <a:rPr lang="en-IN" dirty="0"/>
              <a:t>50</a:t>
            </a:r>
          </a:p>
        </p:txBody>
      </p:sp>
      <p:pic>
        <p:nvPicPr>
          <p:cNvPr id="10" name="Picture 9">
            <a:extLst>
              <a:ext uri="{FF2B5EF4-FFF2-40B4-BE49-F238E27FC236}">
                <a16:creationId xmlns:a16="http://schemas.microsoft.com/office/drawing/2014/main" id="{BECE651B-9DB5-F1F8-D716-869A1F8EABDC}"/>
              </a:ext>
            </a:extLst>
          </p:cNvPr>
          <p:cNvPicPr>
            <a:picLocks noChangeAspect="1"/>
          </p:cNvPicPr>
          <p:nvPr/>
        </p:nvPicPr>
        <p:blipFill>
          <a:blip r:embed="rId4"/>
          <a:stretch>
            <a:fillRect/>
          </a:stretch>
        </p:blipFill>
        <p:spPr>
          <a:xfrm>
            <a:off x="314438" y="1318974"/>
            <a:ext cx="6919560" cy="6308964"/>
          </a:xfrm>
          <a:prstGeom prst="rect">
            <a:avLst/>
          </a:prstGeom>
        </p:spPr>
      </p:pic>
      <p:pic>
        <p:nvPicPr>
          <p:cNvPr id="13" name="Picture 12">
            <a:extLst>
              <a:ext uri="{FF2B5EF4-FFF2-40B4-BE49-F238E27FC236}">
                <a16:creationId xmlns:a16="http://schemas.microsoft.com/office/drawing/2014/main" id="{7B4C0453-5608-52C4-6090-176CE8E1BBFE}"/>
              </a:ext>
            </a:extLst>
          </p:cNvPr>
          <p:cNvPicPr>
            <a:picLocks noChangeAspect="1"/>
          </p:cNvPicPr>
          <p:nvPr/>
        </p:nvPicPr>
        <p:blipFill>
          <a:blip r:embed="rId5"/>
          <a:stretch>
            <a:fillRect/>
          </a:stretch>
        </p:blipFill>
        <p:spPr>
          <a:xfrm>
            <a:off x="7307579" y="1304330"/>
            <a:ext cx="6911939" cy="6308964"/>
          </a:xfrm>
          <a:prstGeom prst="rect">
            <a:avLst/>
          </a:prstGeom>
        </p:spPr>
      </p:pic>
      <p:sp>
        <p:nvSpPr>
          <p:cNvPr id="15" name="Rectangle: Beveled 14">
            <a:extLst>
              <a:ext uri="{FF2B5EF4-FFF2-40B4-BE49-F238E27FC236}">
                <a16:creationId xmlns:a16="http://schemas.microsoft.com/office/drawing/2014/main" id="{7EDCB342-F4ED-937C-B7C5-A22046CFA312}"/>
              </a:ext>
            </a:extLst>
          </p:cNvPr>
          <p:cNvSpPr/>
          <p:nvPr/>
        </p:nvSpPr>
        <p:spPr>
          <a:xfrm>
            <a:off x="2418130" y="371170"/>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spTree>
    <p:extLst>
      <p:ext uri="{BB962C8B-B14F-4D97-AF65-F5344CB8AC3E}">
        <p14:creationId xmlns:p14="http://schemas.microsoft.com/office/powerpoint/2010/main" val="227959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73581" y="0"/>
            <a:ext cx="14630400" cy="8229600"/>
          </a:xfrm>
          <a:prstGeom prst="rect">
            <a:avLst/>
          </a:prstGeom>
          <a:solidFill>
            <a:srgbClr val="464342">
              <a:alpha val="80000"/>
            </a:srgbClr>
          </a:solidFill>
          <a:ln/>
        </p:spPr>
        <p:txBody>
          <a:bodyPr/>
          <a:lstStyle/>
          <a:p>
            <a:endParaRPr lang="en-IN"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p:txBody>
          <a:bodyPr/>
          <a:lstStyle/>
          <a:p>
            <a:r>
              <a:rPr lang="en-IN" dirty="0"/>
              <a:t>41</a:t>
            </a:r>
          </a:p>
        </p:txBody>
      </p:sp>
      <p:sp>
        <p:nvSpPr>
          <p:cNvPr id="15" name="Rectangle: Beveled 14">
            <a:extLst>
              <a:ext uri="{FF2B5EF4-FFF2-40B4-BE49-F238E27FC236}">
                <a16:creationId xmlns:a16="http://schemas.microsoft.com/office/drawing/2014/main" id="{7EDCB342-F4ED-937C-B7C5-A22046CFA312}"/>
              </a:ext>
            </a:extLst>
          </p:cNvPr>
          <p:cNvSpPr/>
          <p:nvPr/>
        </p:nvSpPr>
        <p:spPr>
          <a:xfrm>
            <a:off x="2418130" y="371170"/>
            <a:ext cx="10002179" cy="694373"/>
          </a:xfrm>
          <a:prstGeom prst="beve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DASHBOARD (EXPLORATORY DATA ANALYSIS IN EXCEL)</a:t>
            </a:r>
          </a:p>
        </p:txBody>
      </p:sp>
      <p:pic>
        <p:nvPicPr>
          <p:cNvPr id="12" name="Picture 11">
            <a:extLst>
              <a:ext uri="{FF2B5EF4-FFF2-40B4-BE49-F238E27FC236}">
                <a16:creationId xmlns:a16="http://schemas.microsoft.com/office/drawing/2014/main" id="{5C19663D-C11D-513D-D8A5-F001904FD53A}"/>
              </a:ext>
            </a:extLst>
          </p:cNvPr>
          <p:cNvPicPr>
            <a:picLocks noChangeAspect="1"/>
          </p:cNvPicPr>
          <p:nvPr/>
        </p:nvPicPr>
        <p:blipFill>
          <a:blip r:embed="rId4"/>
          <a:stretch>
            <a:fillRect/>
          </a:stretch>
        </p:blipFill>
        <p:spPr>
          <a:xfrm>
            <a:off x="363049" y="1104220"/>
            <a:ext cx="6981577" cy="6821212"/>
          </a:xfrm>
          <a:prstGeom prst="rect">
            <a:avLst/>
          </a:prstGeom>
        </p:spPr>
      </p:pic>
      <p:pic>
        <p:nvPicPr>
          <p:cNvPr id="17" name="Picture 16">
            <a:extLst>
              <a:ext uri="{FF2B5EF4-FFF2-40B4-BE49-F238E27FC236}">
                <a16:creationId xmlns:a16="http://schemas.microsoft.com/office/drawing/2014/main" id="{6CDC3E95-DDAA-C293-D2FC-17BD65C82F20}"/>
              </a:ext>
            </a:extLst>
          </p:cNvPr>
          <p:cNvPicPr>
            <a:picLocks noChangeAspect="1"/>
          </p:cNvPicPr>
          <p:nvPr/>
        </p:nvPicPr>
        <p:blipFill>
          <a:blip r:embed="rId5"/>
          <a:stretch>
            <a:fillRect/>
          </a:stretch>
        </p:blipFill>
        <p:spPr>
          <a:xfrm>
            <a:off x="7418208" y="1065543"/>
            <a:ext cx="6563352" cy="6859889"/>
          </a:xfrm>
          <a:prstGeom prst="rect">
            <a:avLst/>
          </a:prstGeom>
        </p:spPr>
      </p:pic>
    </p:spTree>
    <p:extLst>
      <p:ext uri="{BB962C8B-B14F-4D97-AF65-F5344CB8AC3E}">
        <p14:creationId xmlns:p14="http://schemas.microsoft.com/office/powerpoint/2010/main" val="3893071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txBody>
          <a:bodyPr/>
          <a:lstStyle/>
          <a:p>
            <a:endParaRPr lang="en-IN" dirty="0"/>
          </a:p>
        </p:txBody>
      </p:sp>
      <p:sp>
        <p:nvSpPr>
          <p:cNvPr id="6" name="Text 3"/>
          <p:cNvSpPr/>
          <p:nvPr/>
        </p:nvSpPr>
        <p:spPr>
          <a:xfrm>
            <a:off x="1720908" y="1726194"/>
            <a:ext cx="5332690" cy="833199"/>
          </a:xfrm>
          <a:prstGeom prst="rect">
            <a:avLst/>
          </a:prstGeom>
          <a:noFill/>
          <a:ln/>
        </p:spPr>
        <p:txBody>
          <a:bodyPr wrap="non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Key Findings</a:t>
            </a:r>
            <a:endParaRPr lang="en-US" sz="5249" dirty="0"/>
          </a:p>
        </p:txBody>
      </p:sp>
      <p:sp>
        <p:nvSpPr>
          <p:cNvPr id="7" name="Text 4"/>
          <p:cNvSpPr/>
          <p:nvPr/>
        </p:nvSpPr>
        <p:spPr>
          <a:xfrm>
            <a:off x="2362860" y="5091799"/>
            <a:ext cx="10051843" cy="1956325"/>
          </a:xfrm>
          <a:prstGeom prst="rect">
            <a:avLst/>
          </a:prstGeom>
          <a:noFill/>
          <a:ln/>
        </p:spPr>
        <p:txBody>
          <a:bodyPr wrap="none" rtlCol="0" anchor="t"/>
          <a:lstStyle/>
          <a:p>
            <a:pPr marL="342900" indent="-342900" algn="l">
              <a:lnSpc>
                <a:spcPts val="2799"/>
              </a:lnSpc>
              <a:buSzPct val="100000"/>
              <a:buFont typeface="Wingdings" panose="05000000000000000000" pitchFamily="2" charset="2"/>
              <a:buChar char="ü"/>
            </a:pPr>
            <a:endParaRPr lang="en-US" sz="2000" b="1" dirty="0">
              <a:solidFill>
                <a:srgbClr val="D9BDAE"/>
              </a:solidFill>
              <a:latin typeface="Century Gothic" panose="020B0502020202020204" pitchFamily="34" charset="0"/>
            </a:endParaRPr>
          </a:p>
        </p:txBody>
      </p:sp>
      <p:sp>
        <p:nvSpPr>
          <p:cNvPr id="8" name="Text 5"/>
          <p:cNvSpPr/>
          <p:nvPr/>
        </p:nvSpPr>
        <p:spPr>
          <a:xfrm>
            <a:off x="2215690" y="4648356"/>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9" name="Text 6"/>
          <p:cNvSpPr/>
          <p:nvPr/>
        </p:nvSpPr>
        <p:spPr>
          <a:xfrm>
            <a:off x="2215691" y="5284635"/>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1" name="Text 8"/>
          <p:cNvSpPr/>
          <p:nvPr/>
        </p:nvSpPr>
        <p:spPr>
          <a:xfrm>
            <a:off x="2215693" y="6428617"/>
            <a:ext cx="10199013" cy="355402"/>
          </a:xfrm>
          <a:prstGeom prst="rect">
            <a:avLst/>
          </a:prstGeom>
          <a:noFill/>
          <a:ln/>
        </p:spPr>
        <p:txBody>
          <a:bodyPr wrap="none" rtlCol="0" anchor="t"/>
          <a:lstStyle/>
          <a:p>
            <a:pPr marL="342900" indent="-342900" algn="l">
              <a:lnSpc>
                <a:spcPts val="2799"/>
              </a:lnSpc>
              <a:buSzPct val="100000"/>
              <a:buChar char="•"/>
            </a:pPr>
            <a:endParaRPr lang="en-US" dirty="0"/>
          </a:p>
        </p:txBody>
      </p:sp>
      <p:sp>
        <p:nvSpPr>
          <p:cNvPr id="16" name="Text 2">
            <a:extLst>
              <a:ext uri="{FF2B5EF4-FFF2-40B4-BE49-F238E27FC236}">
                <a16:creationId xmlns:a16="http://schemas.microsoft.com/office/drawing/2014/main" id="{E1835D8E-C35C-62AD-945A-DD00E4396E89}"/>
              </a:ext>
            </a:extLst>
          </p:cNvPr>
          <p:cNvSpPr/>
          <p:nvPr/>
        </p:nvSpPr>
        <p:spPr>
          <a:xfrm>
            <a:off x="1917678" y="624602"/>
            <a:ext cx="4443889" cy="694373"/>
          </a:xfrm>
          <a:prstGeom prst="rect">
            <a:avLst/>
          </a:prstGeom>
          <a:noFill/>
          <a:ln/>
        </p:spPr>
        <p:txBody>
          <a:bodyPr wrap="none" rtlCol="0" anchor="t"/>
          <a:lstStyle/>
          <a:p>
            <a:pPr marL="0" indent="0">
              <a:lnSpc>
                <a:spcPts val="5468"/>
              </a:lnSpc>
              <a:buNone/>
            </a:pPr>
            <a:endParaRPr lang="en-US" sz="4374" dirty="0"/>
          </a:p>
        </p:txBody>
      </p:sp>
      <p:sp>
        <p:nvSpPr>
          <p:cNvPr id="17" name="Text 3">
            <a:extLst>
              <a:ext uri="{FF2B5EF4-FFF2-40B4-BE49-F238E27FC236}">
                <a16:creationId xmlns:a16="http://schemas.microsoft.com/office/drawing/2014/main" id="{DF324B9A-9DB0-5590-9F31-2B655E85B37B}"/>
              </a:ext>
            </a:extLst>
          </p:cNvPr>
          <p:cNvSpPr/>
          <p:nvPr/>
        </p:nvSpPr>
        <p:spPr>
          <a:xfrm>
            <a:off x="1720908" y="2743834"/>
            <a:ext cx="11834418" cy="4861164"/>
          </a:xfrm>
          <a:prstGeom prst="rect">
            <a:avLst/>
          </a:prstGeom>
          <a:noFill/>
          <a:ln/>
        </p:spPr>
        <p:txBody>
          <a:bodyPr wrap="square" rtlCol="0" anchor="t"/>
          <a:lstStyle/>
          <a:p>
            <a:pPr marL="0" indent="0" algn="just">
              <a:lnSpc>
                <a:spcPts val="2799"/>
              </a:lnSpc>
              <a:buNone/>
            </a:pPr>
            <a:r>
              <a:rPr lang="en-US" sz="2000" b="1" dirty="0">
                <a:solidFill>
                  <a:srgbClr val="D9BDAE"/>
                </a:solidFill>
                <a:latin typeface="Century Gothic" panose="020B0502020202020204" pitchFamily="34" charset="0"/>
                <a:ea typeface="Gelasio" pitchFamily="34" charset="-122"/>
                <a:cs typeface="Gelasio" pitchFamily="34" charset="-120"/>
              </a:rPr>
              <a:t>After various analysis of data set, it shows </a:t>
            </a:r>
            <a:r>
              <a:rPr lang="en-IN" sz="2000" b="1" dirty="0">
                <a:solidFill>
                  <a:srgbClr val="D9BDAE"/>
                </a:solidFill>
                <a:latin typeface="Century Gothic" panose="020B0502020202020204" pitchFamily="34" charset="0"/>
                <a:ea typeface="Gelasio" pitchFamily="34" charset="-122"/>
                <a:cs typeface="Gelasio" pitchFamily="34" charset="-120"/>
              </a:rPr>
              <a:t>retail stakeholders with actionable insights, enabling them to identify top-selling products, customer preferences, and target demographics. It has u</a:t>
            </a:r>
            <a:r>
              <a:rPr lang="en-US" sz="2000" b="1" dirty="0" err="1">
                <a:solidFill>
                  <a:srgbClr val="D9BDAE"/>
                </a:solidFill>
                <a:latin typeface="Century Gothic" panose="020B0502020202020204" pitchFamily="34" charset="0"/>
                <a:ea typeface="Gelasio" pitchFamily="34" charset="-122"/>
                <a:cs typeface="Gelasio" pitchFamily="34" charset="-120"/>
              </a:rPr>
              <a:t>ncovered</a:t>
            </a:r>
            <a:r>
              <a:rPr lang="en-US" sz="2000" b="1" dirty="0">
                <a:solidFill>
                  <a:srgbClr val="D9BDAE"/>
                </a:solidFill>
                <a:latin typeface="Century Gothic" panose="020B0502020202020204" pitchFamily="34" charset="0"/>
                <a:ea typeface="Gelasio" pitchFamily="34" charset="-122"/>
                <a:cs typeface="Gelasio" pitchFamily="34" charset="-120"/>
              </a:rPr>
              <a:t> key findings related to the company's operations. Based on these findings, actionable recommendations have been provided to improve business operations and decision-making. Implementing these recommendations has the potential to have a significant impact on the retail company's performance and success.</a:t>
            </a:r>
          </a:p>
          <a:p>
            <a:pPr marL="0" indent="0" algn="just">
              <a:lnSpc>
                <a:spcPts val="2799"/>
              </a:lnSpc>
              <a:buNone/>
            </a:pPr>
            <a:endParaRPr lang="en-US" sz="2000" b="1" dirty="0">
              <a:solidFill>
                <a:srgbClr val="D9BDAE"/>
              </a:solidFill>
              <a:latin typeface="Century Gothic" panose="020B0502020202020204" pitchFamily="34" charset="0"/>
              <a:ea typeface="Gelasio" pitchFamily="34" charset="-122"/>
              <a:cs typeface="Gelasio" pitchFamily="34" charset="-120"/>
            </a:endParaRPr>
          </a:p>
          <a:p>
            <a:pPr marL="342900" indent="-342900" algn="l">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Office with the highest sales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Top-performing employees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Most popular product lines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Seasonal order trends</a:t>
            </a:r>
          </a:p>
          <a:p>
            <a:pPr marL="342900" indent="-342900">
              <a:lnSpc>
                <a:spcPts val="2799"/>
              </a:lnSpc>
              <a:buSzPct val="100000"/>
              <a:buFont typeface="Wingdings" panose="05000000000000000000" pitchFamily="2" charset="2"/>
              <a:buChar char="ü"/>
            </a:pPr>
            <a:r>
              <a:rPr lang="en-US" sz="2000" b="1" dirty="0">
                <a:solidFill>
                  <a:srgbClr val="D9BDAE"/>
                </a:solidFill>
                <a:latin typeface="Century Gothic" panose="020B0502020202020204" pitchFamily="34" charset="0"/>
                <a:ea typeface="Gelasio" pitchFamily="34" charset="-122"/>
                <a:cs typeface="Gelasio" pitchFamily="34" charset="-120"/>
              </a:rPr>
              <a:t>Customer payment preferences</a:t>
            </a:r>
            <a:endParaRPr lang="en-US" sz="2000" b="1" dirty="0">
              <a:solidFill>
                <a:srgbClr val="D9BDAE"/>
              </a:solidFill>
              <a:latin typeface="Century Gothic" panose="020B0502020202020204" pitchFamily="34" charset="0"/>
            </a:endParaRPr>
          </a:p>
          <a:p>
            <a:pPr marL="0" indent="0" algn="just">
              <a:lnSpc>
                <a:spcPts val="2799"/>
              </a:lnSpc>
              <a:buNone/>
            </a:pPr>
            <a:endParaRPr lang="en-US" sz="2000" b="1" dirty="0">
              <a:solidFill>
                <a:srgbClr val="D9BDAE"/>
              </a:solidFill>
              <a:latin typeface="Century Gothic" panose="020B0502020202020204" pitchFamily="34" charset="0"/>
            </a:endParaRPr>
          </a:p>
        </p:txBody>
      </p:sp>
      <p:sp>
        <p:nvSpPr>
          <p:cNvPr id="18" name="Scroll: Horizontal 17">
            <a:extLst>
              <a:ext uri="{FF2B5EF4-FFF2-40B4-BE49-F238E27FC236}">
                <a16:creationId xmlns:a16="http://schemas.microsoft.com/office/drawing/2014/main" id="{65A469E3-E972-73B8-C065-AF29A4E9B0A2}"/>
              </a:ext>
            </a:extLst>
          </p:cNvPr>
          <p:cNvSpPr/>
          <p:nvPr/>
        </p:nvSpPr>
        <p:spPr>
          <a:xfrm>
            <a:off x="4249631" y="234076"/>
            <a:ext cx="6486538" cy="1328065"/>
          </a:xfrm>
          <a:prstGeom prst="horizontalScroll">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pPr algn="ctr">
              <a:lnSpc>
                <a:spcPts val="5468"/>
              </a:lnSpc>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entury Gothic" panose="020B0502020202020204" pitchFamily="34" charset="0"/>
                <a:ea typeface="Gelasio" pitchFamily="34" charset="-122"/>
                <a:cs typeface="Gelasio" pitchFamily="34" charset="-120"/>
              </a:rPr>
              <a:t>CONCLUSION</a:t>
            </a:r>
            <a:endParaRPr lang="en-IN"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5" name="Slide Number Placeholder 24">
            <a:extLst>
              <a:ext uri="{FF2B5EF4-FFF2-40B4-BE49-F238E27FC236}">
                <a16:creationId xmlns:a16="http://schemas.microsoft.com/office/drawing/2014/main" id="{D9FBA538-302F-3312-4ECF-7AC77CBB9E8E}"/>
              </a:ext>
            </a:extLst>
          </p:cNvPr>
          <p:cNvSpPr>
            <a:spLocks noGrp="1"/>
          </p:cNvSpPr>
          <p:nvPr>
            <p:ph type="sldNum" sz="quarter" idx="11"/>
          </p:nvPr>
        </p:nvSpPr>
        <p:spPr>
          <a:xfrm>
            <a:off x="12103100" y="7627938"/>
            <a:ext cx="1520825" cy="438150"/>
          </a:xfrm>
        </p:spPr>
        <p:txBody>
          <a:bodyPr/>
          <a:lstStyle/>
          <a:p>
            <a:r>
              <a:rPr lang="en-IN" dirty="0"/>
              <a:t>52</a:t>
            </a:r>
          </a:p>
        </p:txBody>
      </p:sp>
    </p:spTree>
    <p:extLst>
      <p:ext uri="{BB962C8B-B14F-4D97-AF65-F5344CB8AC3E}">
        <p14:creationId xmlns:p14="http://schemas.microsoft.com/office/powerpoint/2010/main" val="2614491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5" name="Text 3"/>
          <p:cNvSpPr/>
          <p:nvPr/>
        </p:nvSpPr>
        <p:spPr>
          <a:xfrm>
            <a:off x="1311676" y="1982133"/>
            <a:ext cx="12175724" cy="4941181"/>
          </a:xfrm>
          <a:prstGeom prst="rect">
            <a:avLst/>
          </a:prstGeom>
          <a:noFill/>
          <a:ln/>
        </p:spPr>
        <p:txBody>
          <a:bodyPr wrap="none" rtlCol="0" anchor="t"/>
          <a:lstStyle/>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Expansion of company’s business to new territories is required</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Offering training programs for employees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Marketing strategies for specific customer segments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Inventory management improvements</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Payment method diversification</a:t>
            </a:r>
          </a:p>
          <a:p>
            <a:pPr marL="342900" indent="-342900" algn="just">
              <a:lnSpc>
                <a:spcPct val="150000"/>
              </a:lnSpc>
              <a:buSzPct val="100000"/>
              <a:buFont typeface="Wingdings" panose="05000000000000000000" pitchFamily="2" charset="2"/>
              <a:buChar char="Ø"/>
            </a:pPr>
            <a:r>
              <a:rPr lang="en-US" sz="2400" b="1" dirty="0">
                <a:solidFill>
                  <a:srgbClr val="C9C2C0"/>
                </a:solidFill>
                <a:latin typeface="Century Gothic" panose="020B0502020202020204" pitchFamily="34" charset="0"/>
                <a:ea typeface="Gelasio" pitchFamily="34" charset="-122"/>
                <a:cs typeface="Gelasio" pitchFamily="34" charset="-120"/>
              </a:rPr>
              <a:t>Focusing on Customer Lifetime Value (CLTV) as there is a declining trend</a:t>
            </a:r>
          </a:p>
          <a:p>
            <a:pPr algn="just">
              <a:lnSpc>
                <a:spcPct val="150000"/>
              </a:lnSpc>
              <a:buSzPct val="100000"/>
            </a:pPr>
            <a:r>
              <a:rPr lang="en-US" sz="2400" b="1" dirty="0">
                <a:solidFill>
                  <a:srgbClr val="C9C2C0"/>
                </a:solidFill>
                <a:latin typeface="Century Gothic" panose="020B0502020202020204" pitchFamily="34" charset="0"/>
                <a:ea typeface="Gelasio" pitchFamily="34" charset="-122"/>
                <a:cs typeface="Gelasio" pitchFamily="34" charset="-120"/>
              </a:rPr>
              <a:t>    over years</a:t>
            </a:r>
          </a:p>
          <a:p>
            <a:pPr algn="just">
              <a:lnSpc>
                <a:spcPct val="150000"/>
              </a:lnSpc>
              <a:buSzPct val="100000"/>
            </a:pPr>
            <a:endParaRPr lang="en-US" sz="2400" b="1" dirty="0">
              <a:solidFill>
                <a:srgbClr val="C9C2C0"/>
              </a:solidFill>
              <a:latin typeface="Century Gothic" panose="020B0502020202020204" pitchFamily="34" charset="0"/>
              <a:ea typeface="Gelasio" pitchFamily="34" charset="-122"/>
              <a:cs typeface="Gelasio" pitchFamily="34" charset="-120"/>
            </a:endParaRPr>
          </a:p>
        </p:txBody>
      </p:sp>
      <p:sp>
        <p:nvSpPr>
          <p:cNvPr id="6" name="Text 4"/>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7" name="Text 5"/>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8" name="Text 6"/>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9" name="Text 7"/>
          <p:cNvSpPr/>
          <p:nvPr/>
        </p:nvSpPr>
        <p:spPr>
          <a:xfrm>
            <a:off x="2393394" y="5394841"/>
            <a:ext cx="10199013"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11" name="Rectangle: Rounded Corners 10">
            <a:extLst>
              <a:ext uri="{FF2B5EF4-FFF2-40B4-BE49-F238E27FC236}">
                <a16:creationId xmlns:a16="http://schemas.microsoft.com/office/drawing/2014/main" id="{E874B147-597A-ECB2-4EA5-3B716B537FD0}"/>
              </a:ext>
            </a:extLst>
          </p:cNvPr>
          <p:cNvSpPr/>
          <p:nvPr/>
        </p:nvSpPr>
        <p:spPr>
          <a:xfrm>
            <a:off x="4584499" y="430409"/>
            <a:ext cx="4907844" cy="1138067"/>
          </a:xfrm>
          <a:prstGeom prst="roundRect">
            <a:avLst/>
          </a:prstGeom>
          <a:solidFill>
            <a:srgbClr val="D9BDA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lasio" pitchFamily="34" charset="0"/>
                <a:ea typeface="Gelasio" pitchFamily="34" charset="-122"/>
                <a:cs typeface="Gelasio" pitchFamily="34" charset="-120"/>
              </a:rPr>
              <a:t>Recommendations</a:t>
            </a:r>
            <a:endPar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Slide Number Placeholder 15">
            <a:extLst>
              <a:ext uri="{FF2B5EF4-FFF2-40B4-BE49-F238E27FC236}">
                <a16:creationId xmlns:a16="http://schemas.microsoft.com/office/drawing/2014/main" id="{AA679C09-FF75-8BAE-7781-A81F4BCFCFC2}"/>
              </a:ext>
            </a:extLst>
          </p:cNvPr>
          <p:cNvSpPr>
            <a:spLocks noGrp="1"/>
          </p:cNvSpPr>
          <p:nvPr>
            <p:ph type="sldNum" sz="quarter" idx="11"/>
          </p:nvPr>
        </p:nvSpPr>
        <p:spPr>
          <a:xfrm>
            <a:off x="12395200" y="7627938"/>
            <a:ext cx="1228725" cy="438150"/>
          </a:xfrm>
        </p:spPr>
        <p:txBody>
          <a:bodyPr/>
          <a:lstStyle/>
          <a:p>
            <a:r>
              <a:rPr lang="en-IN" dirty="0"/>
              <a:t>53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pPr marL="0" indent="0">
              <a:lnSpc>
                <a:spcPts val="5468"/>
              </a:lnSpc>
              <a:buNone/>
            </a:pPr>
            <a:endParaRPr lang="en-US" sz="1800" dirty="0">
              <a:solidFill>
                <a:srgbClr val="F2F0F4"/>
              </a:solidFill>
              <a:latin typeface="Montserrat" pitchFamily="34" charset="0"/>
              <a:ea typeface="Montserrat" pitchFamily="34" charset="-122"/>
              <a:cs typeface="Montserrat" pitchFamily="34" charset="-120"/>
            </a:endParaRPr>
          </a:p>
          <a:p>
            <a:pPr marL="0" indent="0">
              <a:lnSpc>
                <a:spcPts val="5468"/>
              </a:lnSpc>
              <a:buNone/>
            </a:pPr>
            <a:endParaRPr lang="en-US" dirty="0">
              <a:solidFill>
                <a:srgbClr val="F2F0F4"/>
              </a:solidFill>
              <a:latin typeface="Montserrat" pitchFamily="34" charset="0"/>
              <a:ea typeface="Montserrat" pitchFamily="34" charset="-122"/>
              <a:cs typeface="Montserrat" pitchFamily="34" charset="-120"/>
            </a:endParaRPr>
          </a:p>
          <a:p>
            <a:pPr marL="0" indent="0">
              <a:lnSpc>
                <a:spcPts val="5468"/>
              </a:lnSpc>
              <a:buNone/>
            </a:pPr>
            <a:r>
              <a:rPr lang="en-US"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391886" y="228600"/>
            <a:ext cx="13999028" cy="7707086"/>
          </a:xfrm>
          <a:prstGeom prst="rect">
            <a:avLst/>
          </a:prstGeom>
          <a:noFill/>
          <a:ln/>
        </p:spPr>
        <p:txBody>
          <a:bodyPr wrap="none" rtlCol="0" anchor="ctr">
            <a:noAutofit/>
          </a:bodyPr>
          <a:lstStyle/>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a:p>
            <a:pPr marL="0" indent="0" algn="ctr">
              <a:buNone/>
            </a:pPr>
            <a:endParaRPr lang="en-IN" sz="2400" b="1" i="1" dirty="0">
              <a:solidFill>
                <a:srgbClr val="EBCCBB"/>
              </a:solidFill>
              <a:latin typeface="Gelasio" pitchFamily="34" charset="0"/>
              <a:ea typeface="Gelasio" pitchFamily="34" charset="-122"/>
              <a:cs typeface="Gelasio" pitchFamily="34" charset="-120"/>
            </a:endParaRPr>
          </a:p>
        </p:txBody>
      </p:sp>
      <p:sp>
        <p:nvSpPr>
          <p:cNvPr id="5" name="Rectangle 4">
            <a:extLst>
              <a:ext uri="{FF2B5EF4-FFF2-40B4-BE49-F238E27FC236}">
                <a16:creationId xmlns:a16="http://schemas.microsoft.com/office/drawing/2014/main" id="{F4F591A9-8643-B8F8-3966-7F825BD60607}"/>
              </a:ext>
            </a:extLst>
          </p:cNvPr>
          <p:cNvSpPr/>
          <p:nvPr/>
        </p:nvSpPr>
        <p:spPr>
          <a:xfrm>
            <a:off x="3984171" y="293914"/>
            <a:ext cx="6618515"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D9BDAE"/>
                </a:solidFill>
                <a:latin typeface="Gelasio"/>
                <a:ea typeface="Gelasio" pitchFamily="34" charset="-122"/>
                <a:cs typeface="Gelasio" pitchFamily="34" charset="-120"/>
              </a:rPr>
              <a:t>MECE FRAMEWORK</a:t>
            </a:r>
            <a:endParaRPr lang="en-IN" sz="4400" b="1" dirty="0">
              <a:ln/>
              <a:solidFill>
                <a:srgbClr val="D9BDAE"/>
              </a:solidFill>
            </a:endParaRPr>
          </a:p>
        </p:txBody>
      </p:sp>
      <p:sp>
        <p:nvSpPr>
          <p:cNvPr id="7" name="Slide Number Placeholder 6">
            <a:extLst>
              <a:ext uri="{FF2B5EF4-FFF2-40B4-BE49-F238E27FC236}">
                <a16:creationId xmlns:a16="http://schemas.microsoft.com/office/drawing/2014/main" id="{5246CA97-614F-C649-8759-86EF2176983D}"/>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6</a:t>
            </a:fld>
            <a:endParaRPr lang="en-IN"/>
          </a:p>
        </p:txBody>
      </p:sp>
      <p:graphicFrame>
        <p:nvGraphicFramePr>
          <p:cNvPr id="8" name="Table 7">
            <a:extLst>
              <a:ext uri="{FF2B5EF4-FFF2-40B4-BE49-F238E27FC236}">
                <a16:creationId xmlns:a16="http://schemas.microsoft.com/office/drawing/2014/main" id="{9C3B8E37-062F-9FFE-E90F-6C9D331B2396}"/>
              </a:ext>
            </a:extLst>
          </p:cNvPr>
          <p:cNvGraphicFramePr>
            <a:graphicFrameLocks noGrp="1"/>
          </p:cNvGraphicFramePr>
          <p:nvPr>
            <p:extLst>
              <p:ext uri="{D42A27DB-BD31-4B8C-83A1-F6EECF244321}">
                <p14:modId xmlns:p14="http://schemas.microsoft.com/office/powerpoint/2010/main" val="3517242334"/>
              </p:ext>
            </p:extLst>
          </p:nvPr>
        </p:nvGraphicFramePr>
        <p:xfrm>
          <a:off x="1023258" y="1444352"/>
          <a:ext cx="12496799" cy="6284138"/>
        </p:xfrm>
        <a:graphic>
          <a:graphicData uri="http://schemas.openxmlformats.org/drawingml/2006/table">
            <a:tbl>
              <a:tblPr firstRow="1" bandRow="1">
                <a:tableStyleId>{8A107856-5554-42FB-B03E-39F5DBC370BA}</a:tableStyleId>
              </a:tblPr>
              <a:tblGrid>
                <a:gridCol w="12496799">
                  <a:extLst>
                    <a:ext uri="{9D8B030D-6E8A-4147-A177-3AD203B41FA5}">
                      <a16:colId xmlns:a16="http://schemas.microsoft.com/office/drawing/2014/main" val="777561178"/>
                    </a:ext>
                  </a:extLst>
                </a:gridCol>
              </a:tblGrid>
              <a:tr h="613048">
                <a:tc>
                  <a:txBody>
                    <a:bodyPr/>
                    <a:lstStyle/>
                    <a:p>
                      <a:r>
                        <a:rPr lang="en-IN" sz="2400" dirty="0">
                          <a:solidFill>
                            <a:schemeClr val="tx1"/>
                          </a:solidFill>
                        </a:rPr>
                        <a:t>SUMMARY:</a:t>
                      </a:r>
                    </a:p>
                  </a:txBody>
                  <a:tcPr anchor="ctr"/>
                </a:tc>
                <a:extLst>
                  <a:ext uri="{0D108BD9-81ED-4DB2-BD59-A6C34878D82A}">
                    <a16:rowId xmlns:a16="http://schemas.microsoft.com/office/drawing/2014/main" val="2506885717"/>
                  </a:ext>
                </a:extLst>
              </a:tr>
              <a:tr h="5671090">
                <a:tc>
                  <a:txBody>
                    <a:bodyPr/>
                    <a:lstStyle/>
                    <a:p>
                      <a:pPr algn="just"/>
                      <a:r>
                        <a:rPr lang="en-IN" dirty="0">
                          <a:solidFill>
                            <a:schemeClr val="tx1"/>
                          </a:solidFill>
                        </a:rPr>
                        <a:t>By analyzing data on sales, customers, demographics, inventory, and marketing, retailers can gain insights into their performance and optimize their strategies accordingly. This leads to increased sales, profitability, and customer satisfaction.</a:t>
                      </a:r>
                    </a:p>
                  </a:txBody>
                  <a:tcPr/>
                </a:tc>
                <a:extLst>
                  <a:ext uri="{0D108BD9-81ED-4DB2-BD59-A6C34878D82A}">
                    <a16:rowId xmlns:a16="http://schemas.microsoft.com/office/drawing/2014/main" val="43292441"/>
                  </a:ext>
                </a:extLst>
              </a:tr>
            </a:tbl>
          </a:graphicData>
        </a:graphic>
      </p:graphicFrame>
    </p:spTree>
    <p:extLst>
      <p:ext uri="{BB962C8B-B14F-4D97-AF65-F5344CB8AC3E}">
        <p14:creationId xmlns:p14="http://schemas.microsoft.com/office/powerpoint/2010/main" val="267560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76200" y="130629"/>
            <a:ext cx="14630400" cy="8229600"/>
          </a:xfrm>
          <a:prstGeom prst="rect">
            <a:avLst/>
          </a:prstGeom>
          <a:solidFill>
            <a:srgbClr val="464342"/>
          </a:solidFill>
          <a:ln/>
        </p:spPr>
        <p:txBody>
          <a:bodyPr/>
          <a:lstStyle/>
          <a:p>
            <a:endParaRPr lang="en-IN" dirty="0"/>
          </a:p>
          <a:p>
            <a:endParaRPr lang="en-IN" dirty="0"/>
          </a:p>
          <a:p>
            <a:endParaRPr lang="en-IN" dirty="0"/>
          </a:p>
          <a:p>
            <a:endParaRPr lang="en-IN" dirty="0"/>
          </a:p>
          <a:p>
            <a:r>
              <a:rPr lang="en-IN" dirty="0"/>
              <a:t>        </a:t>
            </a:r>
            <a:r>
              <a:rPr lang="en-IN" dirty="0">
                <a:solidFill>
                  <a:srgbClr val="D9BDAE"/>
                </a:solidFill>
                <a:latin typeface="Gelasio"/>
                <a:ea typeface="Gelasio"/>
              </a:rPr>
              <a:t>The retail dataset provided contains valuable information about a retail company, capturing various aspects of its operations. This dataset is </a:t>
            </a:r>
          </a:p>
          <a:p>
            <a:r>
              <a:rPr lang="en-IN" dirty="0">
                <a:solidFill>
                  <a:srgbClr val="D9BDAE"/>
                </a:solidFill>
                <a:latin typeface="Gelasio"/>
                <a:ea typeface="Gelasio"/>
              </a:rPr>
              <a:t>        essential for understanding and analyzing the company's offices, employees, customers, products, product lines, orders, order details and   </a:t>
            </a:r>
          </a:p>
          <a:p>
            <a:r>
              <a:rPr lang="en-IN" dirty="0">
                <a:solidFill>
                  <a:srgbClr val="D9BDAE"/>
                </a:solidFill>
                <a:latin typeface="Gelasio"/>
                <a:ea typeface="Gelasio"/>
              </a:rPr>
              <a:t>        payments. It contains 7 nos. of dimension tables &amp; 1 no. junction table.</a:t>
            </a:r>
          </a:p>
        </p:txBody>
      </p:sp>
      <p:sp>
        <p:nvSpPr>
          <p:cNvPr id="4" name="Text 2"/>
          <p:cNvSpPr/>
          <p:nvPr/>
        </p:nvSpPr>
        <p:spPr>
          <a:xfrm>
            <a:off x="391886" y="228600"/>
            <a:ext cx="13999028" cy="7707086"/>
          </a:xfrm>
          <a:prstGeom prst="rect">
            <a:avLst/>
          </a:prstGeom>
          <a:noFill/>
          <a:ln/>
        </p:spPr>
        <p:txBody>
          <a:bodyPr wrap="none" rtlCol="0" anchor="t">
            <a:noAutofit/>
          </a:bodyPr>
          <a:lstStyle/>
          <a:p>
            <a:pPr marL="0" indent="0" algn="ctr">
              <a:buNone/>
            </a:pPr>
            <a:endParaRPr lang="en-IN" sz="2000" b="1" dirty="0">
              <a:solidFill>
                <a:srgbClr val="EBCCBB"/>
              </a:solidFill>
              <a:latin typeface="Eras Medium ITC" panose="020B0602030504020804" pitchFamily="34" charset="0"/>
              <a:ea typeface="Gelasio" pitchFamily="34" charset="-122"/>
              <a:cs typeface="Gelasio" pitchFamily="34" charset="-120"/>
            </a:endParaRPr>
          </a:p>
          <a:p>
            <a:pPr marL="0" indent="0" algn="ctr">
              <a:buNone/>
            </a:pPr>
            <a:r>
              <a:rPr lang="en-IN" sz="4000" b="1" i="1" spc="50" dirty="0">
                <a:ln w="9525" cmpd="sng">
                  <a:solidFill>
                    <a:schemeClr val="accent1"/>
                  </a:solidFill>
                  <a:prstDash val="solid"/>
                </a:ln>
                <a:solidFill>
                  <a:srgbClr val="70AD47">
                    <a:tint val="1000"/>
                  </a:srgbClr>
                </a:solidFill>
                <a:effectLst>
                  <a:glow rad="38100">
                    <a:schemeClr val="accent1">
                      <a:alpha val="40000"/>
                    </a:schemeClr>
                  </a:glow>
                </a:effectLst>
                <a:latin typeface="Gelasio" pitchFamily="34" charset="0"/>
                <a:ea typeface="Gelasio" pitchFamily="34" charset="-122"/>
                <a:cs typeface="Gelasio" pitchFamily="34" charset="-120"/>
              </a:rPr>
              <a:t>DATASET DESCRIPTION</a:t>
            </a:r>
          </a:p>
        </p:txBody>
      </p:sp>
      <p:graphicFrame>
        <p:nvGraphicFramePr>
          <p:cNvPr id="5" name="Table 4">
            <a:extLst>
              <a:ext uri="{FF2B5EF4-FFF2-40B4-BE49-F238E27FC236}">
                <a16:creationId xmlns:a16="http://schemas.microsoft.com/office/drawing/2014/main" id="{A0A7BFEC-4CDD-9055-3ED4-313668051BD1}"/>
              </a:ext>
            </a:extLst>
          </p:cNvPr>
          <p:cNvGraphicFramePr>
            <a:graphicFrameLocks noGrp="1"/>
          </p:cNvGraphicFramePr>
          <p:nvPr>
            <p:extLst>
              <p:ext uri="{D42A27DB-BD31-4B8C-83A1-F6EECF244321}">
                <p14:modId xmlns:p14="http://schemas.microsoft.com/office/powerpoint/2010/main" val="161801760"/>
              </p:ext>
            </p:extLst>
          </p:nvPr>
        </p:nvGraphicFramePr>
        <p:xfrm>
          <a:off x="485310" y="2417132"/>
          <a:ext cx="13659780" cy="5311719"/>
        </p:xfrm>
        <a:graphic>
          <a:graphicData uri="http://schemas.openxmlformats.org/drawingml/2006/table">
            <a:tbl>
              <a:tblPr firstRow="1" firstCol="1" bandRow="1">
                <a:solidFill>
                  <a:schemeClr val="tx1"/>
                </a:solidFill>
                <a:tableStyleId>{5C22544A-7EE6-4342-B048-85BDC9FD1C3A}</a:tableStyleId>
              </a:tblPr>
              <a:tblGrid>
                <a:gridCol w="1934952">
                  <a:extLst>
                    <a:ext uri="{9D8B030D-6E8A-4147-A177-3AD203B41FA5}">
                      <a16:colId xmlns:a16="http://schemas.microsoft.com/office/drawing/2014/main" val="170027372"/>
                    </a:ext>
                  </a:extLst>
                </a:gridCol>
                <a:gridCol w="3494401">
                  <a:extLst>
                    <a:ext uri="{9D8B030D-6E8A-4147-A177-3AD203B41FA5}">
                      <a16:colId xmlns:a16="http://schemas.microsoft.com/office/drawing/2014/main" val="1470306035"/>
                    </a:ext>
                  </a:extLst>
                </a:gridCol>
                <a:gridCol w="8230427">
                  <a:extLst>
                    <a:ext uri="{9D8B030D-6E8A-4147-A177-3AD203B41FA5}">
                      <a16:colId xmlns:a16="http://schemas.microsoft.com/office/drawing/2014/main" val="2656104115"/>
                    </a:ext>
                  </a:extLst>
                </a:gridCol>
              </a:tblGrid>
              <a:tr h="398919">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307050">
                <a:tc rowSpan="8">
                  <a:txBody>
                    <a:bodyPr/>
                    <a:lstStyle/>
                    <a:p>
                      <a:pPr algn="just">
                        <a:lnSpc>
                          <a:spcPct val="107000"/>
                        </a:lnSpc>
                        <a:spcAft>
                          <a:spcPts val="800"/>
                        </a:spcAft>
                      </a:pPr>
                      <a:r>
                        <a:rPr lang="en-IN" sz="2000" kern="100" dirty="0">
                          <a:solidFill>
                            <a:srgbClr val="D9BDAE"/>
                          </a:solidFill>
                          <a:effectLst/>
                          <a:latin typeface="Century Gothic" panose="020B0502020202020204" pitchFamily="34" charset="0"/>
                        </a:rPr>
                        <a:t>Offices</a:t>
                      </a:r>
                      <a:endParaRPr lang="en-IN" sz="20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OfficeCode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office (Primary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3149117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7823886"/>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PhoneNumber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 phone number for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60376042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Address</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Street address of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037313662"/>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80262638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 where the office is located</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PostalCode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 code of the office's location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Territory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Territory associated with the office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307050">
                <a:tc rowSpan="8">
                  <a:txBody>
                    <a:bodyPr/>
                    <a:lstStyle/>
                    <a:p>
                      <a:pPr algn="just">
                        <a:lnSpc>
                          <a:spcPct val="107000"/>
                        </a:lnSpc>
                        <a:spcAft>
                          <a:spcPts val="800"/>
                        </a:spcAft>
                      </a:pPr>
                      <a:r>
                        <a:rPr lang="en-IN" sz="2000" kern="100" dirty="0">
                          <a:solidFill>
                            <a:srgbClr val="D9BDAE"/>
                          </a:solidFill>
                          <a:effectLst/>
                          <a:latin typeface="Century Gothic" panose="020B0502020202020204" pitchFamily="34" charset="0"/>
                        </a:rPr>
                        <a:t>Employees</a:t>
                      </a:r>
                      <a:endParaRPr lang="en-IN" sz="200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employee (Primary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 name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60062172"/>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 name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66733871"/>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Extension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Employee's phone extension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73884280"/>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EmailAddress</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Email address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27413243"/>
                  </a:ext>
                </a:extLst>
              </a:tr>
              <a:tr h="30705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OfficeCode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Office where the employee works (Foreign key)</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7640024"/>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ReportsTo</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 number of the person to whom the employee reports</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074375151"/>
                  </a:ext>
                </a:extLst>
              </a:tr>
              <a:tr h="30705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JobTitle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Job title of the employee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196221532"/>
                  </a:ext>
                </a:extLst>
              </a:tr>
            </a:tbl>
          </a:graphicData>
        </a:graphic>
      </p:graphicFrame>
      <p:sp>
        <p:nvSpPr>
          <p:cNvPr id="8" name="Slide Number Placeholder 7">
            <a:extLst>
              <a:ext uri="{FF2B5EF4-FFF2-40B4-BE49-F238E27FC236}">
                <a16:creationId xmlns:a16="http://schemas.microsoft.com/office/drawing/2014/main" id="{31114F7E-8D2D-E3D7-6EF9-ED6FD0C8EE2E}"/>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7</a:t>
            </a:fld>
            <a:endParaRPr lang="en-IN"/>
          </a:p>
        </p:txBody>
      </p:sp>
    </p:spTree>
    <p:extLst>
      <p:ext uri="{BB962C8B-B14F-4D97-AF65-F5344CB8AC3E}">
        <p14:creationId xmlns:p14="http://schemas.microsoft.com/office/powerpoint/2010/main" val="1221919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4" name="Table 3">
            <a:extLst>
              <a:ext uri="{FF2B5EF4-FFF2-40B4-BE49-F238E27FC236}">
                <a16:creationId xmlns:a16="http://schemas.microsoft.com/office/drawing/2014/main" id="{D562EACD-1D01-4317-7527-E904CEDE0192}"/>
              </a:ext>
            </a:extLst>
          </p:cNvPr>
          <p:cNvGraphicFramePr>
            <a:graphicFrameLocks noGrp="1"/>
          </p:cNvGraphicFramePr>
          <p:nvPr>
            <p:extLst>
              <p:ext uri="{D42A27DB-BD31-4B8C-83A1-F6EECF244321}">
                <p14:modId xmlns:p14="http://schemas.microsoft.com/office/powerpoint/2010/main" val="1074081378"/>
              </p:ext>
            </p:extLst>
          </p:nvPr>
        </p:nvGraphicFramePr>
        <p:xfrm>
          <a:off x="445899" y="296767"/>
          <a:ext cx="13574902" cy="7636065"/>
        </p:xfrm>
        <a:graphic>
          <a:graphicData uri="http://schemas.openxmlformats.org/drawingml/2006/table">
            <a:tbl>
              <a:tblPr firstRow="1" firstCol="1" bandRow="1">
                <a:tableStyleId>{073A0DAA-6AF3-43AB-8588-CEC1D06C72B9}</a:tableStyleId>
              </a:tblPr>
              <a:tblGrid>
                <a:gridCol w="1746918">
                  <a:extLst>
                    <a:ext uri="{9D8B030D-6E8A-4147-A177-3AD203B41FA5}">
                      <a16:colId xmlns:a16="http://schemas.microsoft.com/office/drawing/2014/main" val="175114695"/>
                    </a:ext>
                  </a:extLst>
                </a:gridCol>
                <a:gridCol w="4022661">
                  <a:extLst>
                    <a:ext uri="{9D8B030D-6E8A-4147-A177-3AD203B41FA5}">
                      <a16:colId xmlns:a16="http://schemas.microsoft.com/office/drawing/2014/main" val="3766907846"/>
                    </a:ext>
                  </a:extLst>
                </a:gridCol>
                <a:gridCol w="7805323">
                  <a:extLst>
                    <a:ext uri="{9D8B030D-6E8A-4147-A177-3AD203B41FA5}">
                      <a16:colId xmlns:a16="http://schemas.microsoft.com/office/drawing/2014/main" val="3942460510"/>
                    </a:ext>
                  </a:extLst>
                </a:gridCol>
              </a:tblGrid>
              <a:tr h="447606">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Table 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Field/Variable Name</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tc>
                  <a:txBody>
                    <a:bodyPr/>
                    <a:lstStyle/>
                    <a:p>
                      <a:pPr marL="0" algn="just" defTabSz="914400" rtl="0" eaLnBrk="1" latinLnBrk="0" hangingPunct="1">
                        <a:lnSpc>
                          <a:spcPct val="107000"/>
                        </a:lnSpc>
                        <a:spcAft>
                          <a:spcPts val="800"/>
                        </a:spcAft>
                      </a:pPr>
                      <a:r>
                        <a:rPr lang="en-IN" sz="2000" b="1" kern="100" dirty="0">
                          <a:solidFill>
                            <a:schemeClr val="bg1"/>
                          </a:solidFill>
                          <a:effectLst/>
                          <a:latin typeface="Century Gothic" panose="020B0502020202020204" pitchFamily="34" charset="0"/>
                          <a:ea typeface="+mn-ea"/>
                          <a:cs typeface="+mn-cs"/>
                        </a:rPr>
                        <a:t>Description</a:t>
                      </a: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tcPr>
                </a:tc>
                <a:extLst>
                  <a:ext uri="{0D108BD9-81ED-4DB2-BD59-A6C34878D82A}">
                    <a16:rowId xmlns:a16="http://schemas.microsoft.com/office/drawing/2014/main" val="3287235064"/>
                  </a:ext>
                </a:extLst>
              </a:tr>
              <a:tr h="331248">
                <a:tc rowSpan="12">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Customers</a:t>
                      </a:r>
                    </a:p>
                  </a:txBody>
                  <a:tcPr marL="55966" marR="55966" marT="0" marB="0">
                    <a:lnT w="12700" cap="flat" cmpd="sng" algn="ctr">
                      <a:solidFill>
                        <a:srgbClr val="D9BDAE"/>
                      </a:solidFill>
                      <a:prstDash val="solid"/>
                      <a:round/>
                      <a:headEnd type="none" w="med" len="med"/>
                      <a:tailEnd type="none" w="med" len="med"/>
                    </a:lnT>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CustomerNumber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Unique identifier for each customer (Primary Key)</a:t>
                      </a:r>
                    </a:p>
                  </a:txBody>
                  <a:tcPr marL="55966" marR="55966" marT="0" marB="0" anchor="ctr">
                    <a:lnT w="12700" cap="flat" cmpd="sng" algn="ctr">
                      <a:solidFill>
                        <a:srgbClr val="D9BDAE"/>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1717"/>
                    </a:solidFill>
                  </a:tcPr>
                </a:tc>
                <a:extLst>
                  <a:ext uri="{0D108BD9-81ED-4DB2-BD59-A6C34878D82A}">
                    <a16:rowId xmlns:a16="http://schemas.microsoft.com/office/drawing/2014/main" val="134017969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CustomerName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Name of the customer</a:t>
                      </a:r>
                    </a:p>
                  </a:txBody>
                  <a:tcPr marL="55966" marR="55966" marT="0" marB="0" anchor="ctr">
                    <a:lnL w="12700" cap="flat" cmpd="sng" algn="ctr">
                      <a:solidFill>
                        <a:srgbClr val="D9BDAE"/>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47210179"/>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ContactLastName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Last name of the contact person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00790375"/>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ContactFirstName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First name of the contact person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500447262"/>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PhoneNumber</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Contact phone number of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551773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Address</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Street address of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799911301"/>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City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552384148"/>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State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116270222"/>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PostalCode</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Postal code of the customer's location</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49364525"/>
                  </a:ext>
                </a:extLst>
              </a:tr>
              <a:tr h="331248">
                <a:tc vMerge="1">
                  <a:txBody>
                    <a:bodyPr/>
                    <a:lstStyle/>
                    <a:p>
                      <a:endParaRPr lang="en-IN"/>
                    </a:p>
                  </a:txBody>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Country where the customer is located</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11434436"/>
                  </a:ext>
                </a:extLst>
              </a:tr>
              <a:tr h="535557">
                <a:tc vMerge="1">
                  <a:txBody>
                    <a:bodyPr/>
                    <a:lstStyle/>
                    <a:p>
                      <a:pPr marL="0" algn="just" defTabSz="914400" rtl="0" eaLnBrk="1" latinLnBrk="0" hangingPunct="1">
                        <a:lnSpc>
                          <a:spcPct val="107000"/>
                        </a:lnSpc>
                        <a:spcAft>
                          <a:spcPts val="800"/>
                        </a:spcAft>
                      </a:pPr>
                      <a:endParaRPr lang="en-IN" sz="2000" b="1" kern="100" dirty="0">
                        <a:solidFill>
                          <a:srgbClr val="D9BDAE"/>
                        </a:solidFill>
                        <a:effectLst/>
                        <a:latin typeface="Century Gothic" panose="020B0502020202020204" pitchFamily="34" charset="0"/>
                        <a:ea typeface="+mn-ea"/>
                        <a:cs typeface="+mn-cs"/>
                      </a:endParaRPr>
                    </a:p>
                  </a:txBody>
                  <a:tcPr marL="55966" marR="55966" marT="0" marB="0"/>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SalesRepresentativeEmployeeNumber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Employee responsible for the customer (Foreign key)</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466520635"/>
                  </a:ext>
                </a:extLst>
              </a:tr>
              <a:tr h="331248">
                <a:tc vMerge="1">
                  <a:txBody>
                    <a:bodyPr/>
                    <a:lstStyle/>
                    <a:p>
                      <a:pPr marL="0" algn="just" defTabSz="914400" rtl="0" eaLnBrk="1" latinLnBrk="0" hangingPunct="1">
                        <a:lnSpc>
                          <a:spcPct val="107000"/>
                        </a:lnSpc>
                        <a:spcAft>
                          <a:spcPts val="800"/>
                        </a:spcAft>
                      </a:pPr>
                      <a:endParaRPr lang="en-IN" sz="2000" b="1" kern="100" dirty="0">
                        <a:solidFill>
                          <a:srgbClr val="D9BDAE"/>
                        </a:solidFill>
                        <a:effectLst/>
                        <a:latin typeface="Century Gothic" panose="020B0502020202020204" pitchFamily="34" charset="0"/>
                        <a:ea typeface="+mn-ea"/>
                        <a:cs typeface="+mn-cs"/>
                      </a:endParaRPr>
                    </a:p>
                  </a:txBody>
                  <a:tcPr marL="55966" marR="55966" marT="0" marB="0"/>
                </a:tc>
                <a:tc>
                  <a:txBody>
                    <a:bodyPr/>
                    <a:lstStyle/>
                    <a:p>
                      <a:pPr marL="0" algn="just" defTabSz="914400" rtl="0" eaLnBrk="1" latinLnBrk="0" hangingPunct="1">
                        <a:lnSpc>
                          <a:spcPct val="107000"/>
                        </a:lnSpc>
                        <a:spcAft>
                          <a:spcPts val="800"/>
                        </a:spcAft>
                      </a:pPr>
                      <a:r>
                        <a:rPr lang="en-IN" sz="1800" b="1" kern="100" dirty="0" err="1">
                          <a:solidFill>
                            <a:srgbClr val="D9BDAE"/>
                          </a:solidFill>
                          <a:effectLst/>
                          <a:latin typeface="Century Gothic" panose="020B0502020202020204" pitchFamily="34" charset="0"/>
                          <a:ea typeface="Tahoma" panose="020B0604030504040204" pitchFamily="34" charset="0"/>
                          <a:cs typeface="Tahoma" panose="020B0604030504040204" pitchFamily="34" charset="0"/>
                        </a:rPr>
                        <a:t>CreditLimit</a:t>
                      </a:r>
                      <a:endPar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endParaRPr>
                    </a:p>
                  </a:txBody>
                  <a:tcPr marL="55966" marR="55966"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Tahoma" panose="020B0604030504040204" pitchFamily="34" charset="0"/>
                          <a:cs typeface="Tahoma" panose="020B0604030504040204" pitchFamily="34" charset="0"/>
                        </a:rPr>
                        <a:t>Credit limit for the customer</a:t>
                      </a:r>
                    </a:p>
                  </a:txBody>
                  <a:tcPr marL="55966" marR="55966"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327575225"/>
                  </a:ext>
                </a:extLst>
              </a:tr>
              <a:tr h="331248">
                <a:tc rowSpan="9">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Products</a:t>
                      </a:r>
                    </a:p>
                  </a:txBody>
                  <a:tcPr marL="55966" marR="55966" marT="0" marB="0"/>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ProductCode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Unique identifier for each product (Primary Key)</a:t>
                      </a:r>
                    </a:p>
                  </a:txBody>
                  <a:tcPr marL="55966" marR="55966" marT="0" marB="0" anchor="ctr">
                    <a:lnT w="12700" cap="flat" cmpd="sng" algn="ctr">
                      <a:solidFill>
                        <a:srgbClr val="D9BDAE"/>
                      </a:solidFill>
                      <a:prstDash val="solid"/>
                      <a:round/>
                      <a:headEnd type="none" w="med" len="med"/>
                      <a:tailEnd type="none" w="med" len="med"/>
                    </a:lnT>
                    <a:solidFill>
                      <a:srgbClr val="181717"/>
                    </a:solidFill>
                  </a:tcPr>
                </a:tc>
                <a:extLst>
                  <a:ext uri="{0D108BD9-81ED-4DB2-BD59-A6C34878D82A}">
                    <a16:rowId xmlns:a16="http://schemas.microsoft.com/office/drawing/2014/main" val="673152922"/>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ProductName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Name of the product</a:t>
                      </a:r>
                    </a:p>
                  </a:txBody>
                  <a:tcPr marL="55966" marR="55966" marT="0" marB="0" anchor="ctr">
                    <a:solidFill>
                      <a:srgbClr val="181717"/>
                    </a:solidFill>
                  </a:tcPr>
                </a:tc>
                <a:extLst>
                  <a:ext uri="{0D108BD9-81ED-4DB2-BD59-A6C34878D82A}">
                    <a16:rowId xmlns:a16="http://schemas.microsoft.com/office/drawing/2014/main" val="1333205560"/>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ProductLine</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Category or product line to which the product belongs (Foreign key)</a:t>
                      </a:r>
                    </a:p>
                  </a:txBody>
                  <a:tcPr marL="55966" marR="55966" marT="0" marB="0" anchor="ctr">
                    <a:solidFill>
                      <a:srgbClr val="181717"/>
                    </a:solidFill>
                  </a:tcPr>
                </a:tc>
                <a:extLst>
                  <a:ext uri="{0D108BD9-81ED-4DB2-BD59-A6C34878D82A}">
                    <a16:rowId xmlns:a16="http://schemas.microsoft.com/office/drawing/2014/main" val="2297423086"/>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ProductScale</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Scale or size of the product</a:t>
                      </a:r>
                    </a:p>
                  </a:txBody>
                  <a:tcPr marL="55966" marR="55966" marT="0" marB="0" anchor="ctr">
                    <a:solidFill>
                      <a:srgbClr val="181717"/>
                    </a:solidFill>
                  </a:tcPr>
                </a:tc>
                <a:extLst>
                  <a:ext uri="{0D108BD9-81ED-4DB2-BD59-A6C34878D82A}">
                    <a16:rowId xmlns:a16="http://schemas.microsoft.com/office/drawing/2014/main" val="339567002"/>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ProductVendor</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Vendor or supplier of the product</a:t>
                      </a:r>
                    </a:p>
                  </a:txBody>
                  <a:tcPr marL="55966" marR="55966" marT="0" marB="0" anchor="ctr">
                    <a:solidFill>
                      <a:srgbClr val="181717"/>
                    </a:solidFill>
                  </a:tcPr>
                </a:tc>
                <a:extLst>
                  <a:ext uri="{0D108BD9-81ED-4DB2-BD59-A6C34878D82A}">
                    <a16:rowId xmlns:a16="http://schemas.microsoft.com/office/drawing/2014/main" val="2091354416"/>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ProductDescription</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Description of the product</a:t>
                      </a:r>
                    </a:p>
                  </a:txBody>
                  <a:tcPr marL="55966" marR="55966" marT="0" marB="0" anchor="ctr">
                    <a:solidFill>
                      <a:srgbClr val="181717"/>
                    </a:solidFill>
                  </a:tcPr>
                </a:tc>
                <a:extLst>
                  <a:ext uri="{0D108BD9-81ED-4DB2-BD59-A6C34878D82A}">
                    <a16:rowId xmlns:a16="http://schemas.microsoft.com/office/drawing/2014/main" val="1127128165"/>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QuantityInStock</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Quantity of the product in stock</a:t>
                      </a:r>
                    </a:p>
                  </a:txBody>
                  <a:tcPr marL="55966" marR="55966" marT="0" marB="0" anchor="ctr">
                    <a:solidFill>
                      <a:srgbClr val="181717"/>
                    </a:solidFill>
                  </a:tcPr>
                </a:tc>
                <a:extLst>
                  <a:ext uri="{0D108BD9-81ED-4DB2-BD59-A6C34878D82A}">
                    <a16:rowId xmlns:a16="http://schemas.microsoft.com/office/drawing/2014/main" val="1554920857"/>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dirty="0" err="1">
                          <a:solidFill>
                            <a:srgbClr val="D9BDAE"/>
                          </a:solidFill>
                          <a:effectLst/>
                          <a:latin typeface="Century Gothic" panose="020B0502020202020204" pitchFamily="34" charset="0"/>
                          <a:ea typeface="+mn-ea"/>
                          <a:cs typeface="+mn-cs"/>
                        </a:rPr>
                        <a:t>BuyPrice</a:t>
                      </a:r>
                      <a:endParaRPr lang="en-IN" sz="1800" b="1" kern="100" dirty="0">
                        <a:solidFill>
                          <a:srgbClr val="D9BDAE"/>
                        </a:solidFill>
                        <a:effectLst/>
                        <a:latin typeface="Century Gothic" panose="020B0502020202020204" pitchFamily="34" charset="0"/>
                        <a:ea typeface="+mn-ea"/>
                        <a:cs typeface="+mn-cs"/>
                      </a:endParaRP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Purchase price of the product</a:t>
                      </a:r>
                    </a:p>
                  </a:txBody>
                  <a:tcPr marL="55966" marR="55966" marT="0" marB="0" anchor="ctr">
                    <a:solidFill>
                      <a:srgbClr val="181717"/>
                    </a:solidFill>
                  </a:tcPr>
                </a:tc>
                <a:extLst>
                  <a:ext uri="{0D108BD9-81ED-4DB2-BD59-A6C34878D82A}">
                    <a16:rowId xmlns:a16="http://schemas.microsoft.com/office/drawing/2014/main" val="1154812720"/>
                  </a:ext>
                </a:extLst>
              </a:tr>
              <a:tr h="331248">
                <a:tc vMerge="1">
                  <a:txBody>
                    <a:bodyPr/>
                    <a:lstStyle/>
                    <a:p>
                      <a:endParaRPr lang="en-IN"/>
                    </a:p>
                  </a:txBody>
                  <a:tcPr/>
                </a:tc>
                <a:tc>
                  <a:txBody>
                    <a:bodyPr/>
                    <a:lstStyle/>
                    <a:p>
                      <a:pPr marL="0" algn="just" defTabSz="914400" rtl="0" eaLnBrk="1" latinLnBrk="0" hangingPunct="1">
                        <a:lnSpc>
                          <a:spcPct val="100000"/>
                        </a:lnSpc>
                        <a:spcAft>
                          <a:spcPts val="800"/>
                        </a:spcAft>
                      </a:pPr>
                      <a:r>
                        <a:rPr lang="en-IN" sz="1800" b="1" kern="100">
                          <a:solidFill>
                            <a:srgbClr val="D9BDAE"/>
                          </a:solidFill>
                          <a:effectLst/>
                          <a:latin typeface="Century Gothic" panose="020B0502020202020204" pitchFamily="34" charset="0"/>
                          <a:ea typeface="+mn-ea"/>
                          <a:cs typeface="+mn-cs"/>
                        </a:rPr>
                        <a:t>MSRP</a:t>
                      </a:r>
                    </a:p>
                  </a:txBody>
                  <a:tcPr marL="55966" marR="55966" marT="0" marB="0" anchor="ctr">
                    <a:solidFill>
                      <a:srgbClr val="181717"/>
                    </a:solidFill>
                  </a:tcPr>
                </a:tc>
                <a:tc>
                  <a:txBody>
                    <a:bodyPr/>
                    <a:lstStyle/>
                    <a:p>
                      <a:pPr marL="0" algn="just" defTabSz="914400" rtl="0" eaLnBrk="1" latinLnBrk="0" hangingPunct="1">
                        <a:lnSpc>
                          <a:spcPct val="100000"/>
                        </a:lnSpc>
                        <a:spcAft>
                          <a:spcPts val="800"/>
                        </a:spcAft>
                      </a:pPr>
                      <a:r>
                        <a:rPr lang="en-IN" sz="1800" b="1" kern="100" dirty="0">
                          <a:solidFill>
                            <a:srgbClr val="D9BDAE"/>
                          </a:solidFill>
                          <a:effectLst/>
                          <a:latin typeface="Century Gothic" panose="020B0502020202020204" pitchFamily="34" charset="0"/>
                          <a:ea typeface="+mn-ea"/>
                          <a:cs typeface="+mn-cs"/>
                        </a:rPr>
                        <a:t>Manufacturer's Suggested Retail Price of the product</a:t>
                      </a:r>
                    </a:p>
                  </a:txBody>
                  <a:tcPr marL="55966" marR="55966" marT="0" marB="0" anchor="ctr">
                    <a:solidFill>
                      <a:srgbClr val="181717"/>
                    </a:solidFill>
                  </a:tcPr>
                </a:tc>
                <a:extLst>
                  <a:ext uri="{0D108BD9-81ED-4DB2-BD59-A6C34878D82A}">
                    <a16:rowId xmlns:a16="http://schemas.microsoft.com/office/drawing/2014/main" val="922449304"/>
                  </a:ext>
                </a:extLst>
              </a:tr>
            </a:tbl>
          </a:graphicData>
        </a:graphic>
      </p:graphicFrame>
      <p:sp>
        <p:nvSpPr>
          <p:cNvPr id="5" name="Slide Number Placeholder 4">
            <a:extLst>
              <a:ext uri="{FF2B5EF4-FFF2-40B4-BE49-F238E27FC236}">
                <a16:creationId xmlns:a16="http://schemas.microsoft.com/office/drawing/2014/main" id="{6C002696-FBC3-F3A2-3E7D-C74072D8A427}"/>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8</a:t>
            </a:fld>
            <a:endParaRPr lang="en-IN"/>
          </a:p>
        </p:txBody>
      </p:sp>
    </p:spTree>
    <p:extLst>
      <p:ext uri="{BB962C8B-B14F-4D97-AF65-F5344CB8AC3E}">
        <p14:creationId xmlns:p14="http://schemas.microsoft.com/office/powerpoint/2010/main" val="246791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dirty="0"/>
          </a:p>
        </p:txBody>
      </p:sp>
      <p:graphicFrame>
        <p:nvGraphicFramePr>
          <p:cNvPr id="6" name="Table 5">
            <a:extLst>
              <a:ext uri="{FF2B5EF4-FFF2-40B4-BE49-F238E27FC236}">
                <a16:creationId xmlns:a16="http://schemas.microsoft.com/office/drawing/2014/main" id="{ADB33D74-4711-1029-2025-0D28F3CEB653}"/>
              </a:ext>
            </a:extLst>
          </p:cNvPr>
          <p:cNvGraphicFramePr>
            <a:graphicFrameLocks noGrp="1"/>
          </p:cNvGraphicFramePr>
          <p:nvPr>
            <p:extLst>
              <p:ext uri="{D42A27DB-BD31-4B8C-83A1-F6EECF244321}">
                <p14:modId xmlns:p14="http://schemas.microsoft.com/office/powerpoint/2010/main" val="3246803303"/>
              </p:ext>
            </p:extLst>
          </p:nvPr>
        </p:nvGraphicFramePr>
        <p:xfrm>
          <a:off x="485310" y="333176"/>
          <a:ext cx="13659780" cy="7519709"/>
        </p:xfrm>
        <a:graphic>
          <a:graphicData uri="http://schemas.openxmlformats.org/drawingml/2006/table">
            <a:tbl>
              <a:tblPr firstRow="1" firstCol="1" bandRow="1" bandCol="1">
                <a:solidFill>
                  <a:schemeClr val="tx1"/>
                </a:solidFill>
                <a:tableStyleId>{5C22544A-7EE6-4342-B048-85BDC9FD1C3A}</a:tableStyleId>
              </a:tblPr>
              <a:tblGrid>
                <a:gridCol w="2188442">
                  <a:extLst>
                    <a:ext uri="{9D8B030D-6E8A-4147-A177-3AD203B41FA5}">
                      <a16:colId xmlns:a16="http://schemas.microsoft.com/office/drawing/2014/main" val="170027372"/>
                    </a:ext>
                  </a:extLst>
                </a:gridCol>
                <a:gridCol w="3680749">
                  <a:extLst>
                    <a:ext uri="{9D8B030D-6E8A-4147-A177-3AD203B41FA5}">
                      <a16:colId xmlns:a16="http://schemas.microsoft.com/office/drawing/2014/main" val="1470306035"/>
                    </a:ext>
                  </a:extLst>
                </a:gridCol>
                <a:gridCol w="7790589">
                  <a:extLst>
                    <a:ext uri="{9D8B030D-6E8A-4147-A177-3AD203B41FA5}">
                      <a16:colId xmlns:a16="http://schemas.microsoft.com/office/drawing/2014/main" val="2656104115"/>
                    </a:ext>
                  </a:extLst>
                </a:gridCol>
              </a:tblGrid>
              <a:tr h="391709">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Table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Field/Variable Name</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2400" b="1" kern="100" dirty="0">
                          <a:solidFill>
                            <a:schemeClr val="bg1">
                              <a:lumMod val="95000"/>
                            </a:schemeClr>
                          </a:solidFill>
                          <a:effectLst/>
                          <a:latin typeface="Century Gothic" panose="020B0502020202020204" pitchFamily="34" charset="0"/>
                        </a:rPr>
                        <a:t>Description</a:t>
                      </a:r>
                      <a:endParaRPr lang="en-IN" sz="2400" b="1" kern="100" dirty="0">
                        <a:solidFill>
                          <a:schemeClr val="bg1">
                            <a:lumMod val="95000"/>
                          </a:schemeClr>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extLst>
                  <a:ext uri="{0D108BD9-81ED-4DB2-BD59-A6C34878D82A}">
                    <a16:rowId xmlns:a16="http://schemas.microsoft.com/office/drawing/2014/main" val="2721909123"/>
                  </a:ext>
                </a:extLst>
              </a:tr>
              <a:tr h="396000">
                <a:tc rowSpan="5">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Product Lines</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ProductLineID</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Unique identifier for each product line (Primary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3149117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ProductLineName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Name of the product line or category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97823886"/>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TextDescription</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Description of the product line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60376042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HTMLDescription</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Web-based content description of the product line.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037313662"/>
                  </a:ext>
                </a:extLst>
              </a:tr>
              <a:tr h="396000">
                <a:tc vMerge="1">
                  <a:txBody>
                    <a:bodyPr/>
                    <a:lstStyle/>
                    <a:p>
                      <a:endParaRPr lang="en-IN"/>
                    </a:p>
                  </a:txBody>
                  <a:tcPr/>
                </a:tc>
                <a:tc>
                  <a:txBody>
                    <a:bodyPr/>
                    <a:lstStyle/>
                    <a:p>
                      <a:pPr algn="just">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Image (BLOB)</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Visual representation of the product line (stored as a BLOB)</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802626384"/>
                  </a:ext>
                </a:extLst>
              </a:tr>
              <a:tr h="396000">
                <a:tc rowSpan="8">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Orders</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solidFill>
                      <a:schemeClr val="tx1"/>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OrderNumber</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Unique identifier for each order (Primary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99444818"/>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was placed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522780524"/>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RequiredDate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is required to be shipped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756709981"/>
                  </a:ext>
                </a:extLst>
              </a:tr>
              <a:tr h="396000">
                <a:tc vMerge="1">
                  <a:txBody>
                    <a:bodyPr/>
                    <a:lstStyle/>
                    <a:p>
                      <a:endParaRPr lang="en-IN"/>
                    </a:p>
                  </a:txBody>
                  <a:tcP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kern="100" dirty="0" err="1">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ShippedDate</a:t>
                      </a:r>
                      <a:endPar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Date when the order was shipped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460037629"/>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OrderStatus</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Predefined status of the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560062172"/>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Comments</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Additional comments related to the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866733871"/>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CustomerNumber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Customer who placed the order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273884280"/>
                  </a:ext>
                </a:extLst>
              </a:tr>
              <a:tr h="396000">
                <a:tc vMerge="1">
                  <a:txBody>
                    <a:bodyPr/>
                    <a:lstStyle/>
                    <a:p>
                      <a:endParaRPr lang="en-IN"/>
                    </a:p>
                  </a:txBody>
                  <a:tcPr/>
                </a:tc>
                <a:tc>
                  <a:txBody>
                    <a:bodyPr/>
                    <a:lstStyle/>
                    <a:p>
                      <a:pPr algn="just">
                        <a:lnSpc>
                          <a:spcPct val="107000"/>
                        </a:lnSpc>
                        <a:spcAft>
                          <a:spcPts val="800"/>
                        </a:spcAft>
                      </a:pPr>
                      <a:r>
                        <a:rPr lang="en-IN" sz="1800" b="1" kern="10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OfficeCode</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algn="just">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Office where the order was placed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27413243"/>
                  </a:ext>
                </a:extLst>
              </a:tr>
              <a:tr h="396000">
                <a:tc rowSpan="5">
                  <a:txBody>
                    <a:bodyPr/>
                    <a:lstStyle/>
                    <a:p>
                      <a:pPr algn="l">
                        <a:lnSpc>
                          <a:spcPct val="107000"/>
                        </a:lnSpc>
                        <a:spcAft>
                          <a:spcPts val="800"/>
                        </a:spcAft>
                      </a:pPr>
                      <a:r>
                        <a:rPr lang="en-IN" sz="1800" b="1" kern="1200" dirty="0">
                          <a:solidFill>
                            <a:schemeClr val="lt1"/>
                          </a:solidFill>
                          <a:effectLst/>
                          <a:latin typeface="Century Gothic" panose="020B0502020202020204" pitchFamily="34" charset="0"/>
                          <a:ea typeface="+mn-ea"/>
                          <a:cs typeface="+mn-cs"/>
                        </a:rPr>
                        <a:t>Order Details (Junction table)</a:t>
                      </a: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chemeClr val="tx1"/>
                    </a:solidFill>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OrderNumber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Links to the order for each line item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177640024"/>
                  </a:ext>
                </a:extLst>
              </a:tr>
              <a:tr h="396000">
                <a:tc vMerge="1">
                  <a:txBody>
                    <a:bodyPr/>
                    <a:lstStyle/>
                    <a:p>
                      <a:endParaRPr lang="en-IN"/>
                    </a:p>
                  </a:txBody>
                  <a:tcPr/>
                </a:tc>
                <a:tc>
                  <a:txBody>
                    <a:bodyPr/>
                    <a:lstStyle/>
                    <a:p>
                      <a:pPr algn="just">
                        <a:lnSpc>
                          <a:spcPct val="107000"/>
                        </a:lnSpc>
                        <a:spcAft>
                          <a:spcPts val="800"/>
                        </a:spcAft>
                      </a:pPr>
                      <a:r>
                        <a:rPr lang="en-IN" sz="1800" b="1" kern="100" dirty="0">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ProductCode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i="0"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Links to the product for each line item (Foreign key)</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3074375151"/>
                  </a:ext>
                </a:extLst>
              </a:tr>
              <a:tr h="396000">
                <a:tc vMerge="1">
                  <a:txBody>
                    <a:bodyPr/>
                    <a:lstStyle/>
                    <a:p>
                      <a:endParaRPr lang="en-IN"/>
                    </a:p>
                  </a:txBody>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QuantityOrdered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Quantity of the product ordered</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4196221532"/>
                  </a:ext>
                </a:extLst>
              </a:tr>
              <a:tr h="396000">
                <a:tc vMerge="1">
                  <a:txBody>
                    <a:bodyPr/>
                    <a:lstStyle/>
                    <a:p>
                      <a:pPr algn="just">
                        <a:lnSpc>
                          <a:spcPct val="107000"/>
                        </a:lnSpc>
                        <a:spcAft>
                          <a:spcPts val="800"/>
                        </a:spcAft>
                      </a:pP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rgbClr val="181717"/>
                    </a:solidFill>
                  </a:tcPr>
                </a:tc>
                <a:tc>
                  <a:txBody>
                    <a:bodyPr/>
                    <a:lstStyle/>
                    <a:p>
                      <a:pPr algn="just">
                        <a:lnSpc>
                          <a:spcPct val="107000"/>
                        </a:lnSpc>
                        <a:spcAft>
                          <a:spcPts val="800"/>
                        </a:spcAft>
                      </a:pPr>
                      <a:r>
                        <a:rPr lang="en-IN" sz="1800" b="1" kern="100" dirty="0" err="1">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PricePerItem</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Price per item for the product</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1494411426"/>
                  </a:ext>
                </a:extLst>
              </a:tr>
              <a:tr h="396000">
                <a:tc vMerge="1">
                  <a:txBody>
                    <a:bodyPr/>
                    <a:lstStyle/>
                    <a:p>
                      <a:pPr algn="just">
                        <a:lnSpc>
                          <a:spcPct val="107000"/>
                        </a:lnSpc>
                        <a:spcAft>
                          <a:spcPts val="800"/>
                        </a:spcAft>
                      </a:pP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rgbClr val="D9BDAE"/>
                      </a:solidFill>
                      <a:prstDash val="solid"/>
                      <a:round/>
                      <a:headEnd type="none" w="med" len="med"/>
                      <a:tailEnd type="none" w="med" len="med"/>
                    </a:lnR>
                    <a:solidFill>
                      <a:srgbClr val="181717"/>
                    </a:solidFill>
                  </a:tcPr>
                </a:tc>
                <a:tc>
                  <a:txBody>
                    <a:bodyPr/>
                    <a:lstStyle/>
                    <a:p>
                      <a:pPr algn="just">
                        <a:lnSpc>
                          <a:spcPct val="107000"/>
                        </a:lnSpc>
                        <a:spcAft>
                          <a:spcPts val="800"/>
                        </a:spcAft>
                      </a:pPr>
                      <a:r>
                        <a:rPr lang="en-IN" sz="1800" b="1" kern="100">
                          <a:solidFill>
                            <a:srgbClr val="FFFFFF"/>
                          </a:solidFill>
                          <a:effectLst/>
                          <a:latin typeface="Century Gothic" panose="020B0502020202020204" pitchFamily="34" charset="0"/>
                          <a:ea typeface="Calibri" panose="020F0502020204030204" pitchFamily="34" charset="0"/>
                          <a:cs typeface="Segoe UI" panose="020B0502040204020203" pitchFamily="34" charset="0"/>
                        </a:rPr>
                        <a:t>OrderLineNumber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1717"/>
                    </a:solidFill>
                  </a:tcPr>
                </a:tc>
                <a:tc>
                  <a:txBody>
                    <a:bodyPr/>
                    <a:lstStyle/>
                    <a:p>
                      <a:pPr marL="0" algn="just" defTabSz="914400" rtl="0" eaLnBrk="1" latinLnBrk="0" hangingPunct="1">
                        <a:lnSpc>
                          <a:spcPct val="107000"/>
                        </a:lnSpc>
                        <a:spcAft>
                          <a:spcPts val="800"/>
                        </a:spcAft>
                      </a:pPr>
                      <a:r>
                        <a:rPr lang="en-IN" sz="1800" b="1" kern="100" dirty="0">
                          <a:solidFill>
                            <a:srgbClr val="D9BDAE"/>
                          </a:solidFill>
                          <a:effectLst/>
                          <a:latin typeface="Century Gothic" panose="020B0502020202020204" pitchFamily="34" charset="0"/>
                          <a:ea typeface="Calibri" panose="020F0502020204030204" pitchFamily="34" charset="0"/>
                          <a:cs typeface="Times New Roman" panose="02020603050405020304" pitchFamily="18" charset="0"/>
                        </a:rPr>
                        <a:t>Line number for each item within an order</a:t>
                      </a:r>
                    </a:p>
                  </a:txBody>
                  <a:tcPr marL="68580" marR="68580" marT="0" marB="0" anchor="ctr">
                    <a:lnL w="12700" cap="flat" cmpd="sng" algn="ctr">
                      <a:solidFill>
                        <a:srgbClr val="D9BDAE"/>
                      </a:solidFill>
                      <a:prstDash val="solid"/>
                      <a:round/>
                      <a:headEnd type="none" w="med" len="med"/>
                      <a:tailEnd type="none" w="med" len="med"/>
                    </a:lnL>
                    <a:lnR w="12700" cap="flat" cmpd="sng" algn="ctr">
                      <a:solidFill>
                        <a:srgbClr val="D9BDAE"/>
                      </a:solidFill>
                      <a:prstDash val="solid"/>
                      <a:round/>
                      <a:headEnd type="none" w="med" len="med"/>
                      <a:tailEnd type="none" w="med" len="med"/>
                    </a:lnR>
                    <a:lnT w="12700" cap="flat" cmpd="sng" algn="ctr">
                      <a:solidFill>
                        <a:srgbClr val="D9BDAE"/>
                      </a:solidFill>
                      <a:prstDash val="solid"/>
                      <a:round/>
                      <a:headEnd type="none" w="med" len="med"/>
                      <a:tailEnd type="none" w="med" len="med"/>
                    </a:lnT>
                    <a:lnB w="12700" cap="flat" cmpd="sng" algn="ctr">
                      <a:solidFill>
                        <a:srgbClr val="D9BDAE"/>
                      </a:solidFill>
                      <a:prstDash val="solid"/>
                      <a:round/>
                      <a:headEnd type="none" w="med" len="med"/>
                      <a:tailEnd type="none" w="med" len="med"/>
                    </a:lnB>
                    <a:solidFill>
                      <a:srgbClr val="181717"/>
                    </a:solidFill>
                  </a:tcPr>
                </a:tc>
                <a:extLst>
                  <a:ext uri="{0D108BD9-81ED-4DB2-BD59-A6C34878D82A}">
                    <a16:rowId xmlns:a16="http://schemas.microsoft.com/office/drawing/2014/main" val="2785427470"/>
                  </a:ext>
                </a:extLst>
              </a:tr>
            </a:tbl>
          </a:graphicData>
        </a:graphic>
      </p:graphicFrame>
      <p:sp>
        <p:nvSpPr>
          <p:cNvPr id="7" name="Slide Number Placeholder 6">
            <a:extLst>
              <a:ext uri="{FF2B5EF4-FFF2-40B4-BE49-F238E27FC236}">
                <a16:creationId xmlns:a16="http://schemas.microsoft.com/office/drawing/2014/main" id="{6E1AF2FE-112E-A6D2-C65C-F6B41B6E7FE9}"/>
              </a:ext>
            </a:extLst>
          </p:cNvPr>
          <p:cNvSpPr>
            <a:spLocks noGrp="1"/>
          </p:cNvSpPr>
          <p:nvPr>
            <p:ph type="sldNum" sz="quarter" idx="11"/>
          </p:nvPr>
        </p:nvSpPr>
        <p:spPr>
          <a:xfrm>
            <a:off x="10333038" y="7627938"/>
            <a:ext cx="3290887" cy="438150"/>
          </a:xfrm>
        </p:spPr>
        <p:txBody>
          <a:bodyPr/>
          <a:lstStyle/>
          <a:p>
            <a:fld id="{34F71EB9-3608-4494-B621-A0DFEDBE680E}" type="slidenum">
              <a:rPr lang="en-IN" smtClean="0"/>
              <a:t>9</a:t>
            </a:fld>
            <a:endParaRPr lang="en-IN"/>
          </a:p>
        </p:txBody>
      </p:sp>
    </p:spTree>
    <p:extLst>
      <p:ext uri="{BB962C8B-B14F-4D97-AF65-F5344CB8AC3E}">
        <p14:creationId xmlns:p14="http://schemas.microsoft.com/office/powerpoint/2010/main" val="202210569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3048</TotalTime>
  <Words>5025</Words>
  <Application>Microsoft Office PowerPoint</Application>
  <PresentationFormat>Custom</PresentationFormat>
  <Paragraphs>681</Paragraphs>
  <Slides>53</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Century Gothic</vt:lpstr>
      <vt:lpstr>Eras Medium ITC</vt:lpstr>
      <vt:lpstr>Gelasio</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Aditya Swarnakar</cp:lastModifiedBy>
  <cp:revision>76</cp:revision>
  <dcterms:created xsi:type="dcterms:W3CDTF">2023-10-02T09:43:17Z</dcterms:created>
  <dcterms:modified xsi:type="dcterms:W3CDTF">2025-07-06T13:20:53Z</dcterms:modified>
</cp:coreProperties>
</file>